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6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7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8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9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0.xml" ContentType="application/vnd.openxmlformats-officedocument.theme+xml"/>
  <Override PartName="/ppt/tags/tag5.xml" ContentType="application/vnd.openxmlformats-officedocument.presentationml.tags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1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2.xml" ContentType="application/vnd.openxmlformats-officedocument.theme+xml"/>
  <Override PartName="/ppt/tags/tag6.xml" ContentType="application/vnd.openxmlformats-officedocument.presentationml.tags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4"/>
    <p:sldMasterId id="2147483857" r:id="rId5"/>
    <p:sldMasterId id="2147483880" r:id="rId6"/>
    <p:sldMasterId id="2147483883" r:id="rId7"/>
    <p:sldMasterId id="2147483909" r:id="rId8"/>
    <p:sldMasterId id="2147483921" r:id="rId9"/>
    <p:sldMasterId id="2147483956" r:id="rId10"/>
    <p:sldMasterId id="2147483980" r:id="rId11"/>
    <p:sldMasterId id="2147484035" r:id="rId12"/>
    <p:sldMasterId id="2147484055" r:id="rId13"/>
    <p:sldMasterId id="2147484063" r:id="rId14"/>
    <p:sldMasterId id="2147484087" r:id="rId15"/>
  </p:sldMasterIdLst>
  <p:notesMasterIdLst>
    <p:notesMasterId r:id="rId36"/>
  </p:notesMasterIdLst>
  <p:handoutMasterIdLst>
    <p:handoutMasterId r:id="rId37"/>
  </p:handoutMasterIdLst>
  <p:sldIdLst>
    <p:sldId id="2134805602" r:id="rId16"/>
    <p:sldId id="2134805596" r:id="rId17"/>
    <p:sldId id="2134805551" r:id="rId18"/>
    <p:sldId id="2134805635" r:id="rId19"/>
    <p:sldId id="2134805636" r:id="rId20"/>
    <p:sldId id="2134805637" r:id="rId21"/>
    <p:sldId id="2134805634" r:id="rId22"/>
    <p:sldId id="2134805638" r:id="rId23"/>
    <p:sldId id="2134805620" r:id="rId24"/>
    <p:sldId id="2134805618" r:id="rId25"/>
    <p:sldId id="2134805627" r:id="rId26"/>
    <p:sldId id="2134805629" r:id="rId27"/>
    <p:sldId id="2134805633" r:id="rId28"/>
    <p:sldId id="2134805628" r:id="rId29"/>
    <p:sldId id="2134805622" r:id="rId30"/>
    <p:sldId id="2134805619" r:id="rId31"/>
    <p:sldId id="2134805621" r:id="rId32"/>
    <p:sldId id="2134805630" r:id="rId33"/>
    <p:sldId id="2134805625" r:id="rId34"/>
    <p:sldId id="2134805632" r:id="rId35"/>
  </p:sldIdLst>
  <p:sldSz cx="12192000" cy="6858000"/>
  <p:notesSz cx="6973888" cy="9236075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genda" id="{F496855C-0365-4456-9174-FF861E022DF7}">
          <p14:sldIdLst>
            <p14:sldId id="2134805602"/>
            <p14:sldId id="2134805596"/>
            <p14:sldId id="2134805551"/>
            <p14:sldId id="2134805635"/>
            <p14:sldId id="2134805636"/>
            <p14:sldId id="2134805637"/>
            <p14:sldId id="2134805634"/>
            <p14:sldId id="2134805638"/>
            <p14:sldId id="2134805620"/>
            <p14:sldId id="2134805618"/>
            <p14:sldId id="2134805627"/>
            <p14:sldId id="2134805629"/>
            <p14:sldId id="2134805633"/>
            <p14:sldId id="2134805628"/>
            <p14:sldId id="2134805622"/>
            <p14:sldId id="2134805619"/>
            <p14:sldId id="2134805621"/>
            <p14:sldId id="2134805630"/>
            <p14:sldId id="2134805625"/>
            <p14:sldId id="21348056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0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956" userDrawn="1">
          <p15:clr>
            <a:srgbClr val="A4A3A4"/>
          </p15:clr>
        </p15:guide>
        <p15:guide id="5" orient="horz" pos="3835" userDrawn="1">
          <p15:clr>
            <a:srgbClr val="A4A3A4"/>
          </p15:clr>
        </p15:guide>
        <p15:guide id="6" orient="horz" pos="1412" userDrawn="1">
          <p15:clr>
            <a:srgbClr val="A4A3A4"/>
          </p15:clr>
        </p15:guide>
        <p15:guide id="7" pos="4800" userDrawn="1">
          <p15:clr>
            <a:srgbClr val="A4A3A4"/>
          </p15:clr>
        </p15:guide>
        <p15:guide id="8" pos="7197" userDrawn="1">
          <p15:clr>
            <a:srgbClr val="A4A3A4"/>
          </p15:clr>
        </p15:guide>
        <p15:guide id="9" pos="3137" userDrawn="1">
          <p15:clr>
            <a:srgbClr val="A4A3A4"/>
          </p15:clr>
        </p15:guide>
        <p15:guide id="10" pos="17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cuso, Mike" initials="MM" lastIdx="1" clrIdx="0">
    <p:extLst>
      <p:ext uri="{19B8F6BF-5375-455C-9EA6-DF929625EA0E}">
        <p15:presenceInfo xmlns:p15="http://schemas.microsoft.com/office/powerpoint/2012/main" userId="S-1-5-21-1592594467-299521691-1307212239-261209" providerId="AD"/>
      </p:ext>
    </p:extLst>
  </p:cmAuthor>
  <p:cmAuthor id="2" name="Howard, James" initials="HJ" lastIdx="1" clrIdx="1">
    <p:extLst>
      <p:ext uri="{19B8F6BF-5375-455C-9EA6-DF929625EA0E}">
        <p15:presenceInfo xmlns:p15="http://schemas.microsoft.com/office/powerpoint/2012/main" userId="S-1-5-21-1592594467-299521691-1307212239-1722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A87"/>
    <a:srgbClr val="CC0000"/>
    <a:srgbClr val="007F74"/>
    <a:srgbClr val="55DDFF"/>
    <a:srgbClr val="760E65"/>
    <a:srgbClr val="5485B1"/>
    <a:srgbClr val="F1975A"/>
    <a:srgbClr val="B7B7B7"/>
    <a:srgbClr val="FFCD33"/>
    <a:srgbClr val="5A8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FE58F4-F765-4157-A934-CE766BCA9799}" v="3" dt="2023-03-01T15:14:29.478"/>
    <p1510:client id="{A3AE5D89-7809-4493-B161-D1E3A716B9C4}" v="531" dt="2023-02-28T18:35:13.611"/>
    <p1510:client id="{A8459CA4-E67C-47B6-8E0E-A5CE7083EB43}" v="711" dt="2023-03-01T18:10:10.5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94249" autoAdjust="0"/>
  </p:normalViewPr>
  <p:slideViewPr>
    <p:cSldViewPr snapToGrid="0">
      <p:cViewPr varScale="1">
        <p:scale>
          <a:sx n="153" d="100"/>
          <a:sy n="153" d="100"/>
        </p:scale>
        <p:origin x="672" y="138"/>
      </p:cViewPr>
      <p:guideLst>
        <p:guide orient="horz" pos="3203"/>
        <p:guide pos="3840"/>
        <p:guide orient="horz" pos="1956"/>
        <p:guide orient="horz" pos="3835"/>
        <p:guide orient="horz" pos="1412"/>
        <p:guide pos="4800"/>
        <p:guide pos="7197"/>
        <p:guide pos="3137"/>
        <p:guide pos="17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650" cy="462120"/>
          </a:xfrm>
          <a:prstGeom prst="rect">
            <a:avLst/>
          </a:prstGeom>
        </p:spPr>
        <p:txBody>
          <a:bodyPr vert="horz" lIns="90891" tIns="45446" rIns="90891" bIns="454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49660" y="0"/>
            <a:ext cx="3022650" cy="462120"/>
          </a:xfrm>
          <a:prstGeom prst="rect">
            <a:avLst/>
          </a:prstGeom>
        </p:spPr>
        <p:txBody>
          <a:bodyPr vert="horz" lIns="90891" tIns="45446" rIns="90891" bIns="45446" rtlCol="0"/>
          <a:lstStyle>
            <a:lvl1pPr algn="r">
              <a:defRPr sz="1200"/>
            </a:lvl1pPr>
          </a:lstStyle>
          <a:p>
            <a:fld id="{DAE6E363-FDD7-5248-B825-F30F3898747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378"/>
            <a:ext cx="3022650" cy="462120"/>
          </a:xfrm>
          <a:prstGeom prst="rect">
            <a:avLst/>
          </a:prstGeom>
        </p:spPr>
        <p:txBody>
          <a:bodyPr vert="horz" lIns="90891" tIns="45446" rIns="90891" bIns="454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49660" y="8772378"/>
            <a:ext cx="3022650" cy="462120"/>
          </a:xfrm>
          <a:prstGeom prst="rect">
            <a:avLst/>
          </a:prstGeom>
        </p:spPr>
        <p:txBody>
          <a:bodyPr vert="horz" lIns="90891" tIns="45446" rIns="90891" bIns="45446" rtlCol="0" anchor="b"/>
          <a:lstStyle>
            <a:lvl1pPr algn="r">
              <a:defRPr sz="1200"/>
            </a:lvl1pPr>
          </a:lstStyle>
          <a:p>
            <a:fld id="{420E82FA-7C30-5E4B-AC6E-2A9222D02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39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2600" cy="463550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9701" y="0"/>
            <a:ext cx="3022600" cy="463550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A1811D44-05C7-4C2E-AF47-A1F2CEB65C7C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54113"/>
            <a:ext cx="5541962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4" rIns="91427" bIns="457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6914" y="4445001"/>
            <a:ext cx="5580062" cy="3636963"/>
          </a:xfrm>
          <a:prstGeom prst="rect">
            <a:avLst/>
          </a:prstGeom>
        </p:spPr>
        <p:txBody>
          <a:bodyPr vert="horz" lIns="91427" tIns="45714" rIns="91427" bIns="457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525"/>
            <a:ext cx="3022600" cy="463550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9701" y="8772525"/>
            <a:ext cx="3022600" cy="463550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7CE51180-1B05-433D-A9A8-8BB84C284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91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1180-1B05-433D-A9A8-8BB84C284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641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3.png"/><Relationship Id="rId4" Type="http://schemas.openxmlformats.org/officeDocument/2006/relationships/image" Target="../media/image17.gif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3.png"/><Relationship Id="rId4" Type="http://schemas.openxmlformats.org/officeDocument/2006/relationships/image" Target="../media/image17.gi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3.png"/><Relationship Id="rId4" Type="http://schemas.openxmlformats.org/officeDocument/2006/relationships/image" Target="../media/image17.gif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3.png"/><Relationship Id="rId4" Type="http://schemas.openxmlformats.org/officeDocument/2006/relationships/image" Target="../media/image17.gif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3.png"/><Relationship Id="rId4" Type="http://schemas.openxmlformats.org/officeDocument/2006/relationships/image" Target="../media/image17.gif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4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7.gif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7.gi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7.gif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7.gif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7.gif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7.gif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7.gif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7.gif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7.gif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7.gif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gif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gi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gi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gi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gi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png"/><Relationship Id="rId4" Type="http://schemas.openxmlformats.org/officeDocument/2006/relationships/image" Target="../media/image31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microsoft.com/office/2007/relationships/hdphoto" Target="../media/hdphoto2.wdp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microsoft.com/office/2007/relationships/hdphoto" Target="../media/hdphoto2.wdp"/><Relationship Id="rId4" Type="http://schemas.openxmlformats.org/officeDocument/2006/relationships/image" Target="../media/image54.png"/><Relationship Id="rId9" Type="http://schemas.openxmlformats.org/officeDocument/2006/relationships/image" Target="../media/image45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gi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gi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gi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gi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gi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gi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Title_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D3803-4291-44D8-B026-515F495E0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078" y="3026504"/>
            <a:ext cx="5531845" cy="804993"/>
          </a:xfrm>
          <a:prstGeom prst="round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lIns="182880" tIns="91440" rIns="182880" bIns="91440">
            <a:sp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AA0BCEB0-8213-46E7-BB58-A8152769A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8" name="Footer Placeholder 5">
            <a:extLst>
              <a:ext uri="{FF2B5EF4-FFF2-40B4-BE49-F238E27FC236}">
                <a16:creationId xmlns:a16="http://schemas.microsoft.com/office/drawing/2014/main" id="{29D994EB-DDB0-4A7B-BFC7-A6E702811650}"/>
              </a:ext>
            </a:extLst>
          </p:cNvPr>
          <p:cNvSpPr txBox="1">
            <a:spLocks/>
          </p:cNvSpPr>
          <p:nvPr userDrawn="1"/>
        </p:nvSpPr>
        <p:spPr>
          <a:xfrm>
            <a:off x="8006195" y="6530325"/>
            <a:ext cx="3860800" cy="345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2022 Flowserve Corporation :: Proprietary &amp; Confidential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080793B-B319-46AB-918C-8BF94D1A9FF5}"/>
              </a:ext>
            </a:extLst>
          </p:cNvPr>
          <p:cNvGrpSpPr/>
          <p:nvPr userDrawn="1"/>
        </p:nvGrpSpPr>
        <p:grpSpPr>
          <a:xfrm>
            <a:off x="-1" y="6473476"/>
            <a:ext cx="12192001" cy="56850"/>
            <a:chOff x="-1" y="6416625"/>
            <a:chExt cx="12192001" cy="113701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3B7BF51-D82B-4BF2-A35C-1135182DA0DA}"/>
                </a:ext>
              </a:extLst>
            </p:cNvPr>
            <p:cNvSpPr/>
            <p:nvPr/>
          </p:nvSpPr>
          <p:spPr>
            <a:xfrm rot="10800000">
              <a:off x="-1" y="6416626"/>
              <a:ext cx="12192001" cy="113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54" name="Parallelogram 53">
              <a:extLst>
                <a:ext uri="{FF2B5EF4-FFF2-40B4-BE49-F238E27FC236}">
                  <a16:creationId xmlns:a16="http://schemas.microsoft.com/office/drawing/2014/main" id="{4034BA5E-0089-4A3B-B5D2-89EC98CFEE4B}"/>
                </a:ext>
              </a:extLst>
            </p:cNvPr>
            <p:cNvSpPr/>
            <p:nvPr userDrawn="1"/>
          </p:nvSpPr>
          <p:spPr>
            <a:xfrm rot="10800000">
              <a:off x="650874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A7496632-CE95-44C7-A7EA-1CC861E5BBBE}"/>
                </a:ext>
              </a:extLst>
            </p:cNvPr>
            <p:cNvSpPr/>
            <p:nvPr/>
          </p:nvSpPr>
          <p:spPr>
            <a:xfrm rot="10800000">
              <a:off x="1361482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C9C7BC96-1EA1-4790-B233-5D93E9C58CA3}"/>
                </a:ext>
              </a:extLst>
            </p:cNvPr>
            <p:cNvSpPr/>
            <p:nvPr/>
          </p:nvSpPr>
          <p:spPr>
            <a:xfrm rot="10800000">
              <a:off x="2076953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id="{F96D58C0-35F4-49FE-9842-456512651F7F}"/>
                </a:ext>
              </a:extLst>
            </p:cNvPr>
            <p:cNvSpPr/>
            <p:nvPr userDrawn="1"/>
          </p:nvSpPr>
          <p:spPr>
            <a:xfrm rot="10800000">
              <a:off x="-1" y="6416627"/>
              <a:ext cx="711201" cy="113699"/>
            </a:xfrm>
            <a:custGeom>
              <a:avLst/>
              <a:gdLst>
                <a:gd name="connsiteX0" fmla="*/ 57150 w 711201"/>
                <a:gd name="connsiteY0" fmla="*/ 0 h 101600"/>
                <a:gd name="connsiteX1" fmla="*/ 711201 w 711201"/>
                <a:gd name="connsiteY1" fmla="*/ 0 h 101600"/>
                <a:gd name="connsiteX2" fmla="*/ 711201 w 711201"/>
                <a:gd name="connsiteY2" fmla="*/ 101600 h 101600"/>
                <a:gd name="connsiteX3" fmla="*/ 0 w 711201"/>
                <a:gd name="connsiteY3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201" h="101600">
                  <a:moveTo>
                    <a:pt x="57150" y="0"/>
                  </a:moveTo>
                  <a:lnTo>
                    <a:pt x="711201" y="0"/>
                  </a:lnTo>
                  <a:lnTo>
                    <a:pt x="711201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3DFF28-1E4A-449E-B695-4A03795D6133}"/>
              </a:ext>
            </a:extLst>
          </p:cNvPr>
          <p:cNvGrpSpPr/>
          <p:nvPr userDrawn="1"/>
        </p:nvGrpSpPr>
        <p:grpSpPr>
          <a:xfrm>
            <a:off x="175847" y="0"/>
            <a:ext cx="1224327" cy="627860"/>
            <a:chOff x="76199" y="71751"/>
            <a:chExt cx="1637036" cy="83950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22A60E-88FE-4FE2-A6F4-70D0793E7E89}"/>
                </a:ext>
              </a:extLst>
            </p:cNvPr>
            <p:cNvSpPr/>
            <p:nvPr userDrawn="1"/>
          </p:nvSpPr>
          <p:spPr>
            <a:xfrm>
              <a:off x="76199" y="71751"/>
              <a:ext cx="1637036" cy="83950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EFB0B01-F5EB-4C34-9592-B39B02366B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25005" y="282264"/>
              <a:ext cx="1139424" cy="418479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3F2051EA-A896-411E-9BAD-D11D2CFEDF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599" y="6650236"/>
            <a:ext cx="852167" cy="8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3721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C0A2CCC-181B-4841-A868-C19556DD73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icture containing shape&#10;&#10;Description automatically generated">
            <a:extLst>
              <a:ext uri="{FF2B5EF4-FFF2-40B4-BE49-F238E27FC236}">
                <a16:creationId xmlns:a16="http://schemas.microsoft.com/office/drawing/2014/main" id="{B99B95E9-B4A1-40B5-BCCE-482FD4499F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9633" y="1170641"/>
            <a:ext cx="5376578" cy="658159"/>
          </a:xfrm>
          <a:prstGeom prst="rect">
            <a:avLst/>
          </a:prstGeom>
        </p:spPr>
        <p:txBody>
          <a:bodyPr lIns="45720" tIns="22860" rIns="45720" bIns="22860" anchor="b" anchorCtr="0"/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9633" y="1770743"/>
            <a:ext cx="5376578" cy="1028063"/>
          </a:xfrm>
          <a:prstGeom prst="rect">
            <a:avLst/>
          </a:prstGeom>
        </p:spPr>
        <p:txBody>
          <a:bodyPr lIns="45720" rIns="45720"/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96000" y="277104"/>
            <a:ext cx="5894173" cy="59762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D75DDE4-710B-4087-ACD6-BB0EB8C6E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DCFCB3-2FC5-4D7F-8786-BD18BDA4242C}"/>
              </a:ext>
            </a:extLst>
          </p:cNvPr>
          <p:cNvGrpSpPr/>
          <p:nvPr userDrawn="1"/>
        </p:nvGrpSpPr>
        <p:grpSpPr>
          <a:xfrm>
            <a:off x="175847" y="0"/>
            <a:ext cx="1224327" cy="627860"/>
            <a:chOff x="76199" y="71751"/>
            <a:chExt cx="1637036" cy="83950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18B555-6475-4D42-A6BC-2103553F0502}"/>
                </a:ext>
              </a:extLst>
            </p:cNvPr>
            <p:cNvSpPr/>
            <p:nvPr userDrawn="1"/>
          </p:nvSpPr>
          <p:spPr>
            <a:xfrm>
              <a:off x="76199" y="71751"/>
              <a:ext cx="1637036" cy="83950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D8035A4-5250-406C-8FEE-32BA8E867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5005" y="282264"/>
              <a:ext cx="1139424" cy="418479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303DE5E8-502B-4849-9D31-5364781D4A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599" y="6650236"/>
            <a:ext cx="852167" cy="878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C3FD3D-4FDA-45F2-AB11-2A12BA1AA70C}"/>
              </a:ext>
            </a:extLst>
          </p:cNvPr>
          <p:cNvGrpSpPr/>
          <p:nvPr userDrawn="1"/>
        </p:nvGrpSpPr>
        <p:grpSpPr>
          <a:xfrm>
            <a:off x="-1" y="6473476"/>
            <a:ext cx="12192001" cy="56850"/>
            <a:chOff x="-1" y="6416625"/>
            <a:chExt cx="12192001" cy="1137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9CAA08D-89D3-4BAF-9054-988B665E7053}"/>
                </a:ext>
              </a:extLst>
            </p:cNvPr>
            <p:cNvSpPr/>
            <p:nvPr/>
          </p:nvSpPr>
          <p:spPr>
            <a:xfrm rot="10800000">
              <a:off x="-1" y="6416626"/>
              <a:ext cx="12192001" cy="113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27318E95-0BFC-4613-96D3-991D15F2CD79}"/>
                </a:ext>
              </a:extLst>
            </p:cNvPr>
            <p:cNvSpPr/>
            <p:nvPr userDrawn="1"/>
          </p:nvSpPr>
          <p:spPr>
            <a:xfrm rot="10800000">
              <a:off x="650874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6EA12E95-99CB-4423-A5BF-206056C3A5D7}"/>
                </a:ext>
              </a:extLst>
            </p:cNvPr>
            <p:cNvSpPr/>
            <p:nvPr/>
          </p:nvSpPr>
          <p:spPr>
            <a:xfrm rot="10800000">
              <a:off x="1361482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974F7B70-6DA3-419A-8A50-30BF50B3D09D}"/>
                </a:ext>
              </a:extLst>
            </p:cNvPr>
            <p:cNvSpPr/>
            <p:nvPr/>
          </p:nvSpPr>
          <p:spPr>
            <a:xfrm rot="10800000">
              <a:off x="2076953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BDEDFD9E-3FB1-48F2-8E70-8A353E44C9FE}"/>
                </a:ext>
              </a:extLst>
            </p:cNvPr>
            <p:cNvSpPr/>
            <p:nvPr userDrawn="1"/>
          </p:nvSpPr>
          <p:spPr>
            <a:xfrm rot="10800000">
              <a:off x="-1" y="6416627"/>
              <a:ext cx="711201" cy="113699"/>
            </a:xfrm>
            <a:custGeom>
              <a:avLst/>
              <a:gdLst>
                <a:gd name="connsiteX0" fmla="*/ 57150 w 711201"/>
                <a:gd name="connsiteY0" fmla="*/ 0 h 101600"/>
                <a:gd name="connsiteX1" fmla="*/ 711201 w 711201"/>
                <a:gd name="connsiteY1" fmla="*/ 0 h 101600"/>
                <a:gd name="connsiteX2" fmla="*/ 711201 w 711201"/>
                <a:gd name="connsiteY2" fmla="*/ 101600 h 101600"/>
                <a:gd name="connsiteX3" fmla="*/ 0 w 711201"/>
                <a:gd name="connsiteY3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201" h="101600">
                  <a:moveTo>
                    <a:pt x="57150" y="0"/>
                  </a:moveTo>
                  <a:lnTo>
                    <a:pt x="711201" y="0"/>
                  </a:lnTo>
                  <a:lnTo>
                    <a:pt x="711201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84C9E6E8-09BB-49E8-B528-67A21E9E09DA}"/>
              </a:ext>
            </a:extLst>
          </p:cNvPr>
          <p:cNvSpPr txBox="1">
            <a:spLocks/>
          </p:cNvSpPr>
          <p:nvPr userDrawn="1"/>
        </p:nvSpPr>
        <p:spPr>
          <a:xfrm>
            <a:off x="8006195" y="6530325"/>
            <a:ext cx="3860800" cy="345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2022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72753890"/>
      </p:ext>
    </p:extLst>
  </p:cSld>
  <p:clrMapOvr>
    <a:masterClrMapping/>
  </p:clrMapOvr>
  <p:hf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_LG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107373" y="279779"/>
            <a:ext cx="5841242" cy="62984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49633" y="1170641"/>
            <a:ext cx="5376578" cy="658159"/>
          </a:xfrm>
          <a:prstGeom prst="rect">
            <a:avLst/>
          </a:prstGeom>
        </p:spPr>
        <p:txBody>
          <a:bodyPr lIns="45720" tIns="22860" rIns="45720" bIns="22860" anchor="b" anchorCtr="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9633" y="1770743"/>
            <a:ext cx="5376578" cy="1028063"/>
          </a:xfrm>
          <a:prstGeom prst="rect">
            <a:avLst/>
          </a:prstGeom>
        </p:spPr>
        <p:txBody>
          <a:bodyPr lIns="45720" rIns="45720"/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449633" y="2910017"/>
            <a:ext cx="5333329" cy="3393302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8459254"/>
      </p:ext>
    </p:extLst>
  </p:cSld>
  <p:clrMapOvr>
    <a:masterClrMapping/>
  </p:clrMapOvr>
  <p:transition spd="slow">
    <p:push dir="u"/>
  </p:transition>
  <p:hf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_LG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22650" y="1150096"/>
            <a:ext cx="4951516" cy="542423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560741" y="1266404"/>
            <a:ext cx="5947317" cy="4651177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8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8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10229" y="478663"/>
            <a:ext cx="962898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7246005"/>
      </p:ext>
    </p:extLst>
  </p:cSld>
  <p:clrMapOvr>
    <a:masterClrMapping/>
  </p:clrMapOvr>
  <p:transition spd="slow">
    <p:push dir="u"/>
  </p:transition>
  <p:hf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BOX_Content/PhotoL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47797" y="274811"/>
            <a:ext cx="4308954" cy="629902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17106" y="752316"/>
            <a:ext cx="3651338" cy="1717232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56751" y="273050"/>
            <a:ext cx="5690774" cy="63007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9894"/>
      </p:ext>
    </p:extLst>
  </p:cSld>
  <p:clrMapOvr>
    <a:masterClrMapping/>
  </p:clrMapOvr>
  <p:transition spd="slow">
    <p:push dir="u"/>
  </p:transition>
  <p:hf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BOX_Content_Table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9633" y="1170641"/>
            <a:ext cx="5376578" cy="658159"/>
          </a:xfrm>
          <a:prstGeom prst="rect">
            <a:avLst/>
          </a:prstGeom>
        </p:spPr>
        <p:txBody>
          <a:bodyPr lIns="45720" tIns="22860" rIns="45720" bIns="22860" anchor="b" anchorCtr="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6054810" y="278027"/>
            <a:ext cx="5894173" cy="63037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9633" y="1770743"/>
            <a:ext cx="5376578" cy="1028063"/>
          </a:xfrm>
          <a:prstGeom prst="rect">
            <a:avLst/>
          </a:prstGeom>
        </p:spPr>
        <p:txBody>
          <a:bodyPr lIns="45720" rIns="45720"/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8420933"/>
      </p:ext>
    </p:extLst>
  </p:cSld>
  <p:clrMapOvr>
    <a:masterClrMapping/>
  </p:clrMapOvr>
  <p:transition spd="slow">
    <p:push dir="u"/>
  </p:transition>
  <p:hf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BOX_Content_Tabl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105006" y="3613871"/>
            <a:ext cx="9847045" cy="29671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2105006" y="279372"/>
            <a:ext cx="9847815" cy="341177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79425"/>
      </p:ext>
    </p:extLst>
  </p:cSld>
  <p:clrMapOvr>
    <a:masterClrMapping/>
  </p:clrMapOvr>
  <p:transition spd="slow">
    <p:push dir="u"/>
  </p:transition>
  <p:hf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71713" y="2598562"/>
            <a:ext cx="2735943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1714" y="3466132"/>
            <a:ext cx="2735942" cy="805543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/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/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/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34674"/>
      </p:ext>
    </p:extLst>
  </p:cSld>
  <p:clrMapOvr>
    <a:masterClrMapping/>
  </p:clrMapOvr>
  <p:transition spd="slow">
    <p:push dir="u"/>
  </p:transition>
  <p:hf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ustry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65981" y="1396170"/>
            <a:ext cx="2350253" cy="141959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25443" y="1396170"/>
            <a:ext cx="2348767" cy="141959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576025" y="1396170"/>
            <a:ext cx="2335885" cy="141959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906197" y="1396170"/>
            <a:ext cx="2359783" cy="141959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9616233" y="1396170"/>
            <a:ext cx="2349383" cy="141959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574817" y="2297818"/>
            <a:ext cx="0" cy="429360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4906198" y="2297818"/>
            <a:ext cx="0" cy="429360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7266702" y="2297818"/>
            <a:ext cx="0" cy="429360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9614263" y="2297818"/>
            <a:ext cx="0" cy="429360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222750" y="282294"/>
            <a:ext cx="11740896" cy="11393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065623" y="528450"/>
            <a:ext cx="9380823" cy="385721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2800" b="1" cap="all" spc="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34" y="469560"/>
            <a:ext cx="1253264" cy="498873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>
          <a:xfrm>
            <a:off x="2575373" y="1163665"/>
            <a:ext cx="722" cy="2579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4905476" y="1163665"/>
            <a:ext cx="722" cy="2579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7265980" y="1163665"/>
            <a:ext cx="722" cy="2579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9613541" y="1163665"/>
            <a:ext cx="722" cy="2579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7080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CoverTitle_CA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2" t="3611" r="1840" b="3889"/>
          <a:stretch/>
        </p:blipFill>
        <p:spPr>
          <a:xfrm>
            <a:off x="190500" y="247650"/>
            <a:ext cx="11772900" cy="634365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516392" y="1839779"/>
            <a:ext cx="5159215" cy="22182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8" y="2350916"/>
            <a:ext cx="3048002" cy="1140784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3516392" y="4079445"/>
            <a:ext cx="5159215" cy="715920"/>
          </a:xfrm>
          <a:prstGeom prst="rect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24166" y="6060527"/>
            <a:ext cx="2295482" cy="320883"/>
          </a:xfrm>
          <a:prstGeom prst="rect">
            <a:avLst/>
          </a:prstGeom>
        </p:spPr>
        <p:txBody>
          <a:bodyPr vert="horz" lIns="45720" tIns="22860" rIns="45720" bIns="22860" anchor="ctr" anchorCtr="0"/>
          <a:lstStyle>
            <a:lvl1pPr marL="0" indent="0" algn="l">
              <a:buFontTx/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802017" y="4221388"/>
            <a:ext cx="4587965" cy="386215"/>
          </a:xfrm>
          <a:prstGeom prst="rect">
            <a:avLst/>
          </a:prstGeom>
        </p:spPr>
        <p:txBody>
          <a:bodyPr lIns="45720" tIns="22860" rIns="45720" bIns="22860" anchor="ctr" anchorCtr="0"/>
          <a:lstStyle>
            <a:lvl1pPr algn="ctr">
              <a:defRPr sz="1200" b="1" cap="all" spc="34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8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_Photo_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26931" y="282515"/>
            <a:ext cx="11735299" cy="70530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42382" y="445204"/>
            <a:ext cx="9596836" cy="457971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302489" y="987820"/>
            <a:ext cx="3584181" cy="558651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88" y="469919"/>
            <a:ext cx="1026338" cy="408543"/>
          </a:xfrm>
          <a:prstGeom prst="rect">
            <a:avLst/>
          </a:prstGeom>
        </p:spPr>
      </p:pic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95958" y="2282283"/>
            <a:ext cx="2914899" cy="3984703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accent2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accent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accent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accent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695958" y="1471961"/>
            <a:ext cx="2914899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>
                <a:solidFill>
                  <a:srgbClr val="C00000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3"/>
          </p:nvPr>
        </p:nvSpPr>
        <p:spPr>
          <a:xfrm>
            <a:off x="8546416" y="2282283"/>
            <a:ext cx="2914899" cy="3984703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accent2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accent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accent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accent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4"/>
          </p:nvPr>
        </p:nvSpPr>
        <p:spPr>
          <a:xfrm>
            <a:off x="8546416" y="1471961"/>
            <a:ext cx="2914899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>
                <a:solidFill>
                  <a:srgbClr val="C00000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4275597"/>
      </p:ext>
    </p:extLst>
  </p:cSld>
  <p:clrMapOvr>
    <a:masterClrMapping/>
  </p:clrMapOvr>
  <p:transition spd="slow">
    <p:push dir="u"/>
  </p:transition>
  <p:hf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REDBOX_Content/PhotoL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47797" y="274811"/>
            <a:ext cx="4308954" cy="629902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17106" y="752316"/>
            <a:ext cx="3651338" cy="1717232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56751" y="273050"/>
            <a:ext cx="5690774" cy="63007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endParaRPr lang="en-US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63699"/>
      </p:ext>
    </p:extLst>
  </p:cSld>
  <p:clrMapOvr>
    <a:masterClrMapping/>
  </p:clrMapOvr>
  <p:transition spd="slow">
    <p:push dir="u"/>
  </p:transition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B0D6FBA-68E0-4A0E-89A4-164152BEB5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picture containing mollusk&#10;&#10;Description automatically generated">
            <a:extLst>
              <a:ext uri="{FF2B5EF4-FFF2-40B4-BE49-F238E27FC236}">
                <a16:creationId xmlns:a16="http://schemas.microsoft.com/office/drawing/2014/main" id="{CCF06593-11BD-4999-BA6A-F379E06B84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A6D1576-9587-435A-847E-B97624AAE4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4235" y="279372"/>
            <a:ext cx="9847045" cy="341177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2104235" y="3691149"/>
            <a:ext cx="9847815" cy="24441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105006" y="3691149"/>
            <a:ext cx="9847045" cy="2444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58643" y="1132539"/>
            <a:ext cx="5376578" cy="658159"/>
          </a:xfrm>
          <a:prstGeom prst="rect">
            <a:avLst/>
          </a:prstGeom>
        </p:spPr>
        <p:txBody>
          <a:bodyPr lIns="45720" tIns="22860" rIns="45720" bIns="2286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358643" y="1732641"/>
            <a:ext cx="5376578" cy="1028063"/>
          </a:xfrm>
          <a:prstGeom prst="rect">
            <a:avLst/>
          </a:prstGeom>
        </p:spPr>
        <p:txBody>
          <a:bodyPr lIns="45720" rIns="45720"/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77A923F-CEAD-481F-82AE-EF51C8B62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D985172C-865E-48ED-9658-0CEDF6D22236}"/>
              </a:ext>
            </a:extLst>
          </p:cNvPr>
          <p:cNvSpPr txBox="1">
            <a:spLocks/>
          </p:cNvSpPr>
          <p:nvPr userDrawn="1"/>
        </p:nvSpPr>
        <p:spPr>
          <a:xfrm>
            <a:off x="6090123" y="66827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defPPr>
              <a:defRPr lang="en-US"/>
            </a:defPPr>
            <a:lvl1pPr marL="0" algn="ctr" defTabSz="914400" rtl="0" eaLnBrk="1" latinLnBrk="0" hangingPunct="1">
              <a:defRPr sz="7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FBD0E4-9730-435E-9EAC-912A45C85085}"/>
              </a:ext>
            </a:extLst>
          </p:cNvPr>
          <p:cNvGrpSpPr/>
          <p:nvPr userDrawn="1"/>
        </p:nvGrpSpPr>
        <p:grpSpPr>
          <a:xfrm>
            <a:off x="175847" y="0"/>
            <a:ext cx="1224327" cy="627860"/>
            <a:chOff x="76199" y="71751"/>
            <a:chExt cx="1637036" cy="83950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0240851-5BCE-4982-AEDA-37C0634DE8ED}"/>
                </a:ext>
              </a:extLst>
            </p:cNvPr>
            <p:cNvSpPr/>
            <p:nvPr userDrawn="1"/>
          </p:nvSpPr>
          <p:spPr>
            <a:xfrm>
              <a:off x="76199" y="71751"/>
              <a:ext cx="1637036" cy="83950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3803E150-4F79-4284-9960-350B265D7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5005" y="282264"/>
              <a:ext cx="1139424" cy="418479"/>
            </a:xfrm>
            <a:prstGeom prst="rect">
              <a:avLst/>
            </a:prstGeom>
          </p:spPr>
        </p:pic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F39BA6D2-2134-4E73-B081-C65B835C19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5599" y="6650236"/>
            <a:ext cx="852167" cy="8785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B4EA06A-812D-4234-B069-5416D5FBD5A6}"/>
              </a:ext>
            </a:extLst>
          </p:cNvPr>
          <p:cNvGrpSpPr/>
          <p:nvPr userDrawn="1"/>
        </p:nvGrpSpPr>
        <p:grpSpPr>
          <a:xfrm>
            <a:off x="-1" y="6473476"/>
            <a:ext cx="12192001" cy="56850"/>
            <a:chOff x="-1" y="6416625"/>
            <a:chExt cx="12192001" cy="11370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B0478B-D99B-42EF-B484-FF0BEC3C568B}"/>
                </a:ext>
              </a:extLst>
            </p:cNvPr>
            <p:cNvSpPr/>
            <p:nvPr/>
          </p:nvSpPr>
          <p:spPr>
            <a:xfrm rot="10800000">
              <a:off x="-1" y="6416626"/>
              <a:ext cx="12192001" cy="113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ED14B6C6-30F1-4C97-A79A-38D4BFCCE11D}"/>
                </a:ext>
              </a:extLst>
            </p:cNvPr>
            <p:cNvSpPr/>
            <p:nvPr userDrawn="1"/>
          </p:nvSpPr>
          <p:spPr>
            <a:xfrm rot="10800000">
              <a:off x="650874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C5776B7C-4FCA-4554-90D1-8C78A9E745C1}"/>
                </a:ext>
              </a:extLst>
            </p:cNvPr>
            <p:cNvSpPr/>
            <p:nvPr/>
          </p:nvSpPr>
          <p:spPr>
            <a:xfrm rot="10800000">
              <a:off x="1361482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BF480F96-BF5C-4DAB-8941-D23DA8A2522B}"/>
                </a:ext>
              </a:extLst>
            </p:cNvPr>
            <p:cNvSpPr/>
            <p:nvPr/>
          </p:nvSpPr>
          <p:spPr>
            <a:xfrm rot="10800000">
              <a:off x="2076953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531D1D81-9BD9-4B26-9727-36E865C5151B}"/>
                </a:ext>
              </a:extLst>
            </p:cNvPr>
            <p:cNvSpPr/>
            <p:nvPr userDrawn="1"/>
          </p:nvSpPr>
          <p:spPr>
            <a:xfrm rot="10800000">
              <a:off x="-1" y="6416627"/>
              <a:ext cx="711201" cy="113699"/>
            </a:xfrm>
            <a:custGeom>
              <a:avLst/>
              <a:gdLst>
                <a:gd name="connsiteX0" fmla="*/ 57150 w 711201"/>
                <a:gd name="connsiteY0" fmla="*/ 0 h 101600"/>
                <a:gd name="connsiteX1" fmla="*/ 711201 w 711201"/>
                <a:gd name="connsiteY1" fmla="*/ 0 h 101600"/>
                <a:gd name="connsiteX2" fmla="*/ 711201 w 711201"/>
                <a:gd name="connsiteY2" fmla="*/ 101600 h 101600"/>
                <a:gd name="connsiteX3" fmla="*/ 0 w 711201"/>
                <a:gd name="connsiteY3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201" h="101600">
                  <a:moveTo>
                    <a:pt x="57150" y="0"/>
                  </a:moveTo>
                  <a:lnTo>
                    <a:pt x="711201" y="0"/>
                  </a:lnTo>
                  <a:lnTo>
                    <a:pt x="711201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59D83DAF-7CD1-4475-865C-306EFBEA4B71}"/>
              </a:ext>
            </a:extLst>
          </p:cNvPr>
          <p:cNvSpPr txBox="1">
            <a:spLocks/>
          </p:cNvSpPr>
          <p:nvPr userDrawn="1"/>
        </p:nvSpPr>
        <p:spPr>
          <a:xfrm>
            <a:off x="8006195" y="6530325"/>
            <a:ext cx="3860800" cy="345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2022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53437198"/>
      </p:ext>
    </p:extLst>
  </p:cSld>
  <p:clrMapOvr>
    <a:masterClrMapping/>
  </p:clrMapOvr>
  <p:hf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EDBOX_Content_Table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9633" y="1170641"/>
            <a:ext cx="5376578" cy="658159"/>
          </a:xfrm>
          <a:prstGeom prst="rect">
            <a:avLst/>
          </a:prstGeom>
        </p:spPr>
        <p:txBody>
          <a:bodyPr lIns="45720" tIns="22860" rIns="45720" bIns="22860" anchor="b" anchorCtr="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6054810" y="278027"/>
            <a:ext cx="5894173" cy="63037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9633" y="1770743"/>
            <a:ext cx="5376578" cy="1028063"/>
          </a:xfrm>
          <a:prstGeom prst="rect">
            <a:avLst/>
          </a:prstGeom>
        </p:spPr>
        <p:txBody>
          <a:bodyPr lIns="45720" rIns="45720"/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312803"/>
      </p:ext>
    </p:extLst>
  </p:cSld>
  <p:clrMapOvr>
    <a:masterClrMapping/>
  </p:clrMapOvr>
  <p:transition spd="slow">
    <p:push dir="u"/>
  </p:transition>
  <p:hf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dustry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65981" y="1396170"/>
            <a:ext cx="2350253" cy="1419596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25443" y="1396170"/>
            <a:ext cx="2348767" cy="1419596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576025" y="1396170"/>
            <a:ext cx="2335885" cy="1419596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906197" y="1396170"/>
            <a:ext cx="2359783" cy="1419596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9616233" y="1396170"/>
            <a:ext cx="2349383" cy="1419596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574817" y="2297818"/>
            <a:ext cx="0" cy="429360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4906198" y="2297818"/>
            <a:ext cx="0" cy="429360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7266702" y="2297818"/>
            <a:ext cx="0" cy="429360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9614263" y="2297818"/>
            <a:ext cx="0" cy="429360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222750" y="282294"/>
            <a:ext cx="11740896" cy="11393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065623" y="528450"/>
            <a:ext cx="9380823" cy="385721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2800" b="1" cap="all" spc="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34" y="469560"/>
            <a:ext cx="1253264" cy="498873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>
          <a:xfrm>
            <a:off x="2575373" y="1163665"/>
            <a:ext cx="722" cy="2579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4905476" y="1163665"/>
            <a:ext cx="722" cy="2579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7265980" y="1163665"/>
            <a:ext cx="722" cy="2579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9613541" y="1163665"/>
            <a:ext cx="722" cy="2579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12555"/>
      </p:ext>
    </p:extLst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DF13C-4157-5C01-DBD6-ACFF3B261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894E2D-345A-7EF5-170D-CEF36D6B5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BE44D-78CC-183E-9024-B40A23EF9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1A1B-B0A9-4AC2-BA9B-28408882DC4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AD578-64ED-030C-DCE4-A088BCA14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986CF-334A-44DC-94A8-E7AD4E3DC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DF42-8208-44F4-BBDC-0A00950EE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758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Title_CA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6" t="3889" r="1876" b="3632"/>
          <a:stretch/>
        </p:blipFill>
        <p:spPr>
          <a:xfrm>
            <a:off x="189541" y="260604"/>
            <a:ext cx="11753850" cy="6343650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2026514" y="2818373"/>
            <a:ext cx="9936886" cy="11596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215043" y="3126627"/>
            <a:ext cx="6351442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 descr="eim_logo_red.gi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03D092E-F569-458D-AB9C-7D10A24E0CF5}"/>
              </a:ext>
            </a:extLst>
          </p:cNvPr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2021 Flowserve Corporation :: Proprietary &amp; Confidential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12A2C2C-6752-4D32-AFB9-BFCD46235D2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7748" y="2726709"/>
            <a:ext cx="1988151" cy="125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9583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Title_CA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3" t="11244" r="4507" b="9085"/>
          <a:stretch/>
        </p:blipFill>
        <p:spPr>
          <a:xfrm>
            <a:off x="190500" y="247650"/>
            <a:ext cx="11772900" cy="6343650"/>
          </a:xfrm>
          <a:prstGeom prst="rect">
            <a:avLst/>
          </a:prstGeom>
        </p:spPr>
      </p:pic>
      <p:sp>
        <p:nvSpPr>
          <p:cNvPr id="2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9056" y="6663209"/>
            <a:ext cx="30719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pic>
        <p:nvPicPr>
          <p:cNvPr id="14" name="Picture 13" descr="eim_logo_red.gi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026514" y="2818373"/>
            <a:ext cx="9936886" cy="11596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15042" y="3126627"/>
            <a:ext cx="6158937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6AF1ACB8-ACDE-49FE-9D0E-ACC42CDC3AC7}"/>
              </a:ext>
            </a:extLst>
          </p:cNvPr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2021 Flowserve Corporation :: Proprietary &amp; Confidential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5A2AE4A-5A6C-448A-90BE-CA628ED883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7748" y="2726709"/>
            <a:ext cx="1988151" cy="125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33746"/>
      </p:ext>
    </p:extLst>
  </p:cSld>
  <p:clrMapOvr>
    <a:masterClrMapping/>
  </p:clrMapOvr>
  <p:hf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Title_CAD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27" r="4868" b="17047"/>
          <a:stretch/>
        </p:blipFill>
        <p:spPr>
          <a:xfrm>
            <a:off x="203638" y="260604"/>
            <a:ext cx="11788816" cy="6336792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eim_logo_red.gi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026514" y="2818373"/>
            <a:ext cx="9936886" cy="11596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15043" y="3126627"/>
            <a:ext cx="6303316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B9AD6271-A9B6-417B-9514-E79CA543B422}"/>
              </a:ext>
            </a:extLst>
          </p:cNvPr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2021 Flowserve Corporation :: Proprietary &amp; Confidential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1B28832-92D5-46C7-8F8B-38CDD7BCB3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7748" y="2726709"/>
            <a:ext cx="1988151" cy="125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6676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Title_CAD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203638" y="260604"/>
            <a:ext cx="11768328" cy="6336792"/>
            <a:chOff x="203638" y="260604"/>
            <a:chExt cx="11768328" cy="633679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45" t="17913" r="1770" b="10915"/>
            <a:stretch/>
          </p:blipFill>
          <p:spPr>
            <a:xfrm>
              <a:off x="203638" y="260604"/>
              <a:ext cx="11768328" cy="633679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 userDrawn="1"/>
          </p:nvSpPr>
          <p:spPr>
            <a:xfrm>
              <a:off x="3184264" y="4141694"/>
              <a:ext cx="1376978" cy="494851"/>
            </a:xfrm>
            <a:custGeom>
              <a:avLst/>
              <a:gdLst>
                <a:gd name="connsiteX0" fmla="*/ 0 w 1258644"/>
                <a:gd name="connsiteY0" fmla="*/ 0 h 355002"/>
                <a:gd name="connsiteX1" fmla="*/ 1258644 w 1258644"/>
                <a:gd name="connsiteY1" fmla="*/ 0 h 355002"/>
                <a:gd name="connsiteX2" fmla="*/ 1258644 w 1258644"/>
                <a:gd name="connsiteY2" fmla="*/ 355002 h 355002"/>
                <a:gd name="connsiteX3" fmla="*/ 0 w 1258644"/>
                <a:gd name="connsiteY3" fmla="*/ 355002 h 355002"/>
                <a:gd name="connsiteX4" fmla="*/ 0 w 1258644"/>
                <a:gd name="connsiteY4" fmla="*/ 0 h 355002"/>
                <a:gd name="connsiteX0" fmla="*/ 118334 w 1376978"/>
                <a:gd name="connsiteY0" fmla="*/ 0 h 462578"/>
                <a:gd name="connsiteX1" fmla="*/ 1376978 w 1376978"/>
                <a:gd name="connsiteY1" fmla="*/ 0 h 462578"/>
                <a:gd name="connsiteX2" fmla="*/ 1376978 w 1376978"/>
                <a:gd name="connsiteY2" fmla="*/ 355002 h 462578"/>
                <a:gd name="connsiteX3" fmla="*/ 0 w 1376978"/>
                <a:gd name="connsiteY3" fmla="*/ 462578 h 462578"/>
                <a:gd name="connsiteX4" fmla="*/ 118334 w 1376978"/>
                <a:gd name="connsiteY4" fmla="*/ 0 h 462578"/>
                <a:gd name="connsiteX0" fmla="*/ 21515 w 1376978"/>
                <a:gd name="connsiteY0" fmla="*/ 75304 h 462578"/>
                <a:gd name="connsiteX1" fmla="*/ 1376978 w 1376978"/>
                <a:gd name="connsiteY1" fmla="*/ 0 h 462578"/>
                <a:gd name="connsiteX2" fmla="*/ 1376978 w 1376978"/>
                <a:gd name="connsiteY2" fmla="*/ 355002 h 462578"/>
                <a:gd name="connsiteX3" fmla="*/ 0 w 1376978"/>
                <a:gd name="connsiteY3" fmla="*/ 462578 h 462578"/>
                <a:gd name="connsiteX4" fmla="*/ 21515 w 1376978"/>
                <a:gd name="connsiteY4" fmla="*/ 75304 h 46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6978" h="462578">
                  <a:moveTo>
                    <a:pt x="21515" y="75304"/>
                  </a:moveTo>
                  <a:lnTo>
                    <a:pt x="1376978" y="0"/>
                  </a:lnTo>
                  <a:lnTo>
                    <a:pt x="1376978" y="355002"/>
                  </a:lnTo>
                  <a:lnTo>
                    <a:pt x="0" y="462578"/>
                  </a:lnTo>
                  <a:lnTo>
                    <a:pt x="21515" y="753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9056" y="6663209"/>
            <a:ext cx="30719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pic>
        <p:nvPicPr>
          <p:cNvPr id="14" name="Picture 13" descr="eim_logo_red.gi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2026514" y="2818373"/>
            <a:ext cx="9936886" cy="11596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15042" y="3126627"/>
            <a:ext cx="6158937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C87B51A4-99B7-4C2B-A11B-84BEEEA2B8CC}"/>
              </a:ext>
            </a:extLst>
          </p:cNvPr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2021 Flowserve Corporation :: Proprietary &amp; Confidential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8615237D-B25A-4433-8972-B13B47D7C8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7748" y="2726709"/>
            <a:ext cx="1988151" cy="125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36123"/>
      </p:ext>
    </p:extLst>
  </p:cSld>
  <p:clrMapOvr>
    <a:masterClrMapping/>
  </p:clrMapOvr>
  <p:hf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Title_CAD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72"/>
          <a:stretch/>
        </p:blipFill>
        <p:spPr>
          <a:xfrm>
            <a:off x="-19050" y="247650"/>
            <a:ext cx="11982450" cy="6343650"/>
          </a:xfrm>
          <a:prstGeom prst="rect">
            <a:avLst/>
          </a:prstGeom>
        </p:spPr>
      </p:pic>
      <p:sp>
        <p:nvSpPr>
          <p:cNvPr id="2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9056" y="6663209"/>
            <a:ext cx="30719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59366" y="2818373"/>
            <a:ext cx="9936886" cy="1159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7894" y="3126627"/>
            <a:ext cx="955983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 descr="eim_logo_red.gi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2026514" y="2818373"/>
            <a:ext cx="9936886" cy="11596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2215042" y="3126627"/>
            <a:ext cx="5978463" cy="543113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433EC105-3A23-47A1-AC76-70D06214CD35}"/>
              </a:ext>
            </a:extLst>
          </p:cNvPr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2021 Flowserve Corporation :: Proprietary &amp; Confidential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25540C8-0B84-4ED2-B3FB-2E12A85A1D6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7748" y="2726709"/>
            <a:ext cx="1988151" cy="125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05912"/>
      </p:ext>
    </p:extLst>
  </p:cSld>
  <p:clrMapOvr>
    <a:masterClrMapping/>
  </p:clrMapOvr>
  <p:hf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Title_CAD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2" t="3611" r="1840" b="3889"/>
          <a:stretch/>
        </p:blipFill>
        <p:spPr>
          <a:xfrm>
            <a:off x="190500" y="247650"/>
            <a:ext cx="11772900" cy="634365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516392" y="1839779"/>
            <a:ext cx="5159215" cy="221824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017" y="2626183"/>
            <a:ext cx="1912830" cy="71592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3516392" y="4047361"/>
            <a:ext cx="5159215" cy="71592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802017" y="4203049"/>
            <a:ext cx="4587965" cy="386215"/>
          </a:xfrm>
          <a:prstGeom prst="rect">
            <a:avLst/>
          </a:prstGeom>
        </p:spPr>
        <p:txBody>
          <a:bodyPr lIns="45720" tIns="22860" rIns="45720" bIns="22860" anchor="ctr" anchorCtr="0"/>
          <a:lstStyle>
            <a:lvl1pPr algn="ctr">
              <a:defRPr sz="1200" b="1" cap="all" spc="34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4F650335-3F34-48C0-913E-ED0A5DE3552B}"/>
              </a:ext>
            </a:extLst>
          </p:cNvPr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2021 Flowserve Corporation :: Proprietary &amp; Confidential</a:t>
            </a:r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E090C460-CDC3-4099-B64A-0F0FF146D7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152" y="2538676"/>
            <a:ext cx="1912830" cy="77070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004D31-9547-4107-A375-E3D778D095D2}"/>
              </a:ext>
            </a:extLst>
          </p:cNvPr>
          <p:cNvCxnSpPr/>
          <p:nvPr userDrawn="1"/>
        </p:nvCxnSpPr>
        <p:spPr>
          <a:xfrm>
            <a:off x="6095999" y="2219342"/>
            <a:ext cx="0" cy="15258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40512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4126" y="2323578"/>
            <a:ext cx="9438362" cy="901874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48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84126" y="3375068"/>
            <a:ext cx="9475940" cy="77104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811885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Photo-Text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02457C1-4045-48A9-86FB-419E98D1AA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text, fan&#10;&#10;Description automatically generated">
            <a:extLst>
              <a:ext uri="{FF2B5EF4-FFF2-40B4-BE49-F238E27FC236}">
                <a16:creationId xmlns:a16="http://schemas.microsoft.com/office/drawing/2014/main" id="{E12C8683-122D-455F-AE63-E39BB0CAC9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222422" y="1090861"/>
            <a:ext cx="11725103" cy="516245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22422" y="1090861"/>
            <a:ext cx="11725103" cy="516245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249329" y="1437573"/>
            <a:ext cx="6881046" cy="900591"/>
          </a:xfrm>
          <a:prstGeom prst="rect">
            <a:avLst/>
          </a:prstGeom>
        </p:spPr>
        <p:txBody>
          <a:bodyPr lIns="45720" tIns="22860" rIns="45720" bIns="22860" anchor="ctr" anchorCtr="0"/>
          <a:lstStyle>
            <a:lvl1pPr algn="r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244268" y="2338164"/>
            <a:ext cx="4886107" cy="59089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108" indent="0">
              <a:buFontTx/>
              <a:buNone/>
              <a:defRPr sz="1200"/>
            </a:lvl2pPr>
            <a:lvl3pPr marL="914217" indent="0">
              <a:buFontTx/>
              <a:buNone/>
              <a:defRPr sz="1200"/>
            </a:lvl3pPr>
            <a:lvl4pPr marL="1371325" indent="0">
              <a:buFontTx/>
              <a:buNone/>
              <a:defRPr sz="1200"/>
            </a:lvl4pPr>
            <a:lvl5pPr marL="1828434" indent="0"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C272DC2-1FF7-404D-8938-75BF7A2C3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58AE5CA-64DA-46CD-B13D-600BB2EB13D3}"/>
              </a:ext>
            </a:extLst>
          </p:cNvPr>
          <p:cNvGrpSpPr/>
          <p:nvPr userDrawn="1"/>
        </p:nvGrpSpPr>
        <p:grpSpPr>
          <a:xfrm>
            <a:off x="175847" y="0"/>
            <a:ext cx="1224327" cy="627860"/>
            <a:chOff x="76199" y="71751"/>
            <a:chExt cx="1637036" cy="83950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18E17B-7628-4D5E-9D90-7A15FC74D9AD}"/>
                </a:ext>
              </a:extLst>
            </p:cNvPr>
            <p:cNvSpPr/>
            <p:nvPr userDrawn="1"/>
          </p:nvSpPr>
          <p:spPr>
            <a:xfrm>
              <a:off x="76199" y="71751"/>
              <a:ext cx="1637036" cy="83950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A75696C-B9D2-4EF2-9BAD-7D911AF869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5005" y="282264"/>
              <a:ext cx="1139424" cy="418479"/>
            </a:xfrm>
            <a:prstGeom prst="rect">
              <a:avLst/>
            </a:prstGeom>
          </p:spPr>
        </p:pic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3B0D2042-A57B-447F-8ADB-FA704BA0F6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599" y="6650236"/>
            <a:ext cx="852167" cy="8785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C67EFF1-DC32-4F42-AE16-9CE4DD26F8A9}"/>
              </a:ext>
            </a:extLst>
          </p:cNvPr>
          <p:cNvGrpSpPr/>
          <p:nvPr userDrawn="1"/>
        </p:nvGrpSpPr>
        <p:grpSpPr>
          <a:xfrm>
            <a:off x="-1" y="6473476"/>
            <a:ext cx="12192001" cy="56850"/>
            <a:chOff x="-1" y="6416625"/>
            <a:chExt cx="12192001" cy="1137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3FD0226-C475-4649-ADC9-130EA0CB1822}"/>
                </a:ext>
              </a:extLst>
            </p:cNvPr>
            <p:cNvSpPr/>
            <p:nvPr/>
          </p:nvSpPr>
          <p:spPr>
            <a:xfrm rot="10800000">
              <a:off x="-1" y="6416626"/>
              <a:ext cx="12192001" cy="113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D2987449-EA91-4E0A-BC3E-38F73ACF3000}"/>
                </a:ext>
              </a:extLst>
            </p:cNvPr>
            <p:cNvSpPr/>
            <p:nvPr userDrawn="1"/>
          </p:nvSpPr>
          <p:spPr>
            <a:xfrm rot="10800000">
              <a:off x="650874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33044024-0606-4322-AE96-6405CAB0D6A8}"/>
                </a:ext>
              </a:extLst>
            </p:cNvPr>
            <p:cNvSpPr/>
            <p:nvPr/>
          </p:nvSpPr>
          <p:spPr>
            <a:xfrm rot="10800000">
              <a:off x="1361482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62A57A4-D852-4BA9-99A3-C6241BE16064}"/>
                </a:ext>
              </a:extLst>
            </p:cNvPr>
            <p:cNvSpPr/>
            <p:nvPr/>
          </p:nvSpPr>
          <p:spPr>
            <a:xfrm rot="10800000">
              <a:off x="2076953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C17A0AE2-A000-4089-BF83-86E46EF85C77}"/>
                </a:ext>
              </a:extLst>
            </p:cNvPr>
            <p:cNvSpPr/>
            <p:nvPr userDrawn="1"/>
          </p:nvSpPr>
          <p:spPr>
            <a:xfrm rot="10800000">
              <a:off x="-1" y="6416627"/>
              <a:ext cx="711201" cy="113699"/>
            </a:xfrm>
            <a:custGeom>
              <a:avLst/>
              <a:gdLst>
                <a:gd name="connsiteX0" fmla="*/ 57150 w 711201"/>
                <a:gd name="connsiteY0" fmla="*/ 0 h 101600"/>
                <a:gd name="connsiteX1" fmla="*/ 711201 w 711201"/>
                <a:gd name="connsiteY1" fmla="*/ 0 h 101600"/>
                <a:gd name="connsiteX2" fmla="*/ 711201 w 711201"/>
                <a:gd name="connsiteY2" fmla="*/ 101600 h 101600"/>
                <a:gd name="connsiteX3" fmla="*/ 0 w 711201"/>
                <a:gd name="connsiteY3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201" h="101600">
                  <a:moveTo>
                    <a:pt x="57150" y="0"/>
                  </a:moveTo>
                  <a:lnTo>
                    <a:pt x="711201" y="0"/>
                  </a:lnTo>
                  <a:lnTo>
                    <a:pt x="711201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BE876334-6904-4CE6-943C-3543E99A6391}"/>
              </a:ext>
            </a:extLst>
          </p:cNvPr>
          <p:cNvSpPr txBox="1">
            <a:spLocks/>
          </p:cNvSpPr>
          <p:nvPr userDrawn="1"/>
        </p:nvSpPr>
        <p:spPr>
          <a:xfrm>
            <a:off x="8006195" y="6530325"/>
            <a:ext cx="3860800" cy="345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2022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0416087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32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5468" y="1347538"/>
            <a:ext cx="11730625" cy="43313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225468" y="1347538"/>
            <a:ext cx="11730625" cy="4331368"/>
          </a:xfrm>
          <a:prstGeom prst="rect">
            <a:avLst/>
          </a:prstGeom>
          <a:ln>
            <a:noFill/>
          </a:ln>
        </p:spPr>
        <p:txBody>
          <a:bodyPr vert="horz" lIns="45720" tIns="22860" rIns="45720" bIns="22860"/>
          <a:lstStyle>
            <a:lvl1pPr marL="0" indent="0">
              <a:buFontTx/>
              <a:buNone/>
              <a:defRPr sz="1800"/>
            </a:lvl1pPr>
          </a:lstStyle>
          <a:p>
            <a:r>
              <a:rPr lang="en-US" dirty="0"/>
              <a:t>Drag Photo here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4126" y="2323578"/>
            <a:ext cx="9438362" cy="901874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84126" y="3375068"/>
            <a:ext cx="9475940" cy="77104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243476"/>
      </p:ext>
    </p:extLst>
  </p:cSld>
  <p:clrMapOvr>
    <a:masterClrMapping/>
  </p:clrMapOvr>
  <p:hf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256751" y="273050"/>
            <a:ext cx="5690774" cy="63007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947797" y="274811"/>
            <a:ext cx="4308954" cy="629902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17106" y="752316"/>
            <a:ext cx="3651338" cy="1717232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56751" y="273050"/>
            <a:ext cx="5690774" cy="63007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7898052"/>
      </p:ext>
    </p:extLst>
  </p:cSld>
  <p:clrMapOvr>
    <a:masterClrMapping/>
  </p:clrMapOvr>
  <p:hf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9633" y="1170641"/>
            <a:ext cx="5376578" cy="658159"/>
          </a:xfrm>
          <a:prstGeom prst="rect">
            <a:avLst/>
          </a:prstGeom>
        </p:spPr>
        <p:txBody>
          <a:bodyPr lIns="45720" tIns="22860" rIns="45720" bIns="22860" anchor="b" anchorCtr="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6054810" y="278027"/>
            <a:ext cx="5894173" cy="63037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9633" y="1770743"/>
            <a:ext cx="5376578" cy="1028063"/>
          </a:xfrm>
          <a:prstGeom prst="rect">
            <a:avLst/>
          </a:prstGeom>
        </p:spPr>
        <p:txBody>
          <a:bodyPr lIns="45720" rIns="45720"/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54809" y="282341"/>
            <a:ext cx="5894173" cy="63037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207018"/>
      </p:ext>
    </p:extLst>
  </p:cSld>
  <p:clrMapOvr>
    <a:masterClrMapping/>
  </p:clrMapOvr>
  <p:hf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104235" y="3691149"/>
            <a:ext cx="9847815" cy="28898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105006" y="3691149"/>
            <a:ext cx="9847045" cy="288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105006" y="279372"/>
            <a:ext cx="9847815" cy="341177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58643" y="1132539"/>
            <a:ext cx="5376578" cy="658159"/>
          </a:xfrm>
          <a:prstGeom prst="rect">
            <a:avLst/>
          </a:prstGeom>
        </p:spPr>
        <p:txBody>
          <a:bodyPr lIns="45720" tIns="22860" rIns="45720" bIns="22860" anchor="b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358643" y="1732641"/>
            <a:ext cx="5376578" cy="1028063"/>
          </a:xfrm>
          <a:prstGeom prst="rect">
            <a:avLst/>
          </a:prstGeom>
        </p:spPr>
        <p:txBody>
          <a:bodyPr lIns="45720" rIns="45720"/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261955"/>
      </p:ext>
    </p:extLst>
  </p:cSld>
  <p:clrMapOvr>
    <a:masterClrMapping/>
  </p:clrMapOvr>
  <p:hf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Photo-Text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22422" y="1090861"/>
            <a:ext cx="11725103" cy="54829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22422" y="1090861"/>
            <a:ext cx="11725103" cy="548297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249329" y="1437573"/>
            <a:ext cx="6881046" cy="900591"/>
          </a:xfrm>
          <a:prstGeom prst="rect">
            <a:avLst/>
          </a:prstGeom>
        </p:spPr>
        <p:txBody>
          <a:bodyPr lIns="45720" tIns="22860" rIns="45720" bIns="22860" anchor="ctr" anchorCtr="0"/>
          <a:lstStyle>
            <a:lvl1pPr algn="r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244268" y="2338164"/>
            <a:ext cx="4886107" cy="59089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108" indent="0">
              <a:buFontTx/>
              <a:buNone/>
              <a:defRPr sz="1200"/>
            </a:lvl2pPr>
            <a:lvl3pPr marL="914217" indent="0">
              <a:buFontTx/>
              <a:buNone/>
              <a:defRPr sz="1200"/>
            </a:lvl3pPr>
            <a:lvl4pPr marL="1371325" indent="0">
              <a:buFontTx/>
              <a:buNone/>
              <a:defRPr sz="1200"/>
            </a:lvl4pPr>
            <a:lvl5pPr marL="1828434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534789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32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Photo-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22422" y="1090861"/>
            <a:ext cx="11725103" cy="54829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22422" y="1090860"/>
            <a:ext cx="11725103" cy="54829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2450" y="1437573"/>
            <a:ext cx="6881046" cy="900591"/>
          </a:xfrm>
          <a:prstGeom prst="rect">
            <a:avLst/>
          </a:prstGeom>
        </p:spPr>
        <p:txBody>
          <a:bodyPr lIns="45720" tIns="22860" rIns="45720" bIns="22860" anchor="ctr" anchorCtr="0"/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2450" y="2338164"/>
            <a:ext cx="4886107" cy="44964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>
                <a:solidFill>
                  <a:schemeClr val="bg1"/>
                </a:solidFill>
              </a:defRPr>
            </a:lvl1pPr>
            <a:lvl2pPr marL="457108" indent="0">
              <a:buFontTx/>
              <a:buNone/>
              <a:defRPr sz="1200"/>
            </a:lvl2pPr>
            <a:lvl3pPr marL="914217" indent="0">
              <a:buFontTx/>
              <a:buNone/>
              <a:defRPr sz="1200"/>
            </a:lvl3pPr>
            <a:lvl4pPr marL="1371325" indent="0">
              <a:buFontTx/>
              <a:buNone/>
              <a:defRPr sz="1200"/>
            </a:lvl4pPr>
            <a:lvl5pPr marL="1828434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4645481"/>
      </p:ext>
    </p:extLst>
  </p:cSld>
  <p:clrMapOvr>
    <a:masterClrMapping/>
  </p:clrMapOvr>
  <p:hf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0228" y="1673351"/>
            <a:ext cx="8746004" cy="4543969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10229" y="478663"/>
            <a:ext cx="962898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</a:t>
            </a:r>
            <a:r>
              <a:rPr lang="en-US"/>
              <a:t>to edit Master </a:t>
            </a:r>
            <a:r>
              <a:rPr lang="en-US" dirty="0"/>
              <a:t>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1350501"/>
      </p:ext>
    </p:extLst>
  </p:cSld>
  <p:clrMapOvr>
    <a:masterClrMapping/>
  </p:clrMapOvr>
  <p:hf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4" y="1453722"/>
            <a:ext cx="4864768" cy="480117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795210" y="1453722"/>
            <a:ext cx="4864768" cy="480117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10229" y="478663"/>
            <a:ext cx="962898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7330057"/>
      </p:ext>
    </p:extLst>
  </p:cSld>
  <p:clrMapOvr>
    <a:masterClrMapping/>
  </p:clrMapOvr>
  <p:hf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4" y="2152532"/>
            <a:ext cx="4598355" cy="410236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796930" y="2152532"/>
            <a:ext cx="4598355" cy="410236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10229" y="478663"/>
            <a:ext cx="962898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586584" y="1453722"/>
            <a:ext cx="4598355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>
                <a:solidFill>
                  <a:srgbClr val="C00000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796929" y="1453722"/>
            <a:ext cx="4598355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>
                <a:solidFill>
                  <a:srgbClr val="C00000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8028483"/>
      </p:ext>
    </p:extLst>
  </p:cSld>
  <p:clrMapOvr>
    <a:masterClrMapping/>
  </p:clrMapOvr>
  <p:hf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10229" y="478663"/>
            <a:ext cx="962898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393647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Photo-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382C05F-1F4E-44A9-A981-89BD130ED9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8B204DEF-22D9-4080-8945-E964AFFBC3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222422" y="1090861"/>
            <a:ext cx="11725103" cy="519195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22422" y="1090860"/>
            <a:ext cx="11725103" cy="519195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2450" y="1437573"/>
            <a:ext cx="6881046" cy="900591"/>
          </a:xfrm>
          <a:prstGeom prst="rect">
            <a:avLst/>
          </a:prstGeom>
        </p:spPr>
        <p:txBody>
          <a:bodyPr lIns="45720" tIns="22860" rIns="45720" bIns="22860" anchor="ctr" anchorCtr="0"/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2450" y="2338164"/>
            <a:ext cx="4886107" cy="44964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>
                <a:solidFill>
                  <a:schemeClr val="bg1"/>
                </a:solidFill>
              </a:defRPr>
            </a:lvl1pPr>
            <a:lvl2pPr marL="457108" indent="0">
              <a:buFontTx/>
              <a:buNone/>
              <a:defRPr sz="1200"/>
            </a:lvl2pPr>
            <a:lvl3pPr marL="914217" indent="0">
              <a:buFontTx/>
              <a:buNone/>
              <a:defRPr sz="1200"/>
            </a:lvl3pPr>
            <a:lvl4pPr marL="1371325" indent="0">
              <a:buFontTx/>
              <a:buNone/>
              <a:defRPr sz="1200"/>
            </a:lvl4pPr>
            <a:lvl5pPr marL="1828434" indent="0"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DEA289A-EB4A-42F8-A715-827BEFC96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73C9C4-DEBC-4E88-AE85-B74E17536EEB}"/>
              </a:ext>
            </a:extLst>
          </p:cNvPr>
          <p:cNvGrpSpPr/>
          <p:nvPr userDrawn="1"/>
        </p:nvGrpSpPr>
        <p:grpSpPr>
          <a:xfrm>
            <a:off x="175847" y="0"/>
            <a:ext cx="1224327" cy="627860"/>
            <a:chOff x="76199" y="71751"/>
            <a:chExt cx="1637036" cy="83950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A0B039C-9E53-49DE-9C1C-DB9497727FCC}"/>
                </a:ext>
              </a:extLst>
            </p:cNvPr>
            <p:cNvSpPr/>
            <p:nvPr userDrawn="1"/>
          </p:nvSpPr>
          <p:spPr>
            <a:xfrm>
              <a:off x="76199" y="71751"/>
              <a:ext cx="1637036" cy="83950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4953A-AD2A-40DA-8B3A-AE3EA74C2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5005" y="282264"/>
              <a:ext cx="1139424" cy="418479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25329D08-072E-40C6-BEC2-A65A5C12CE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599" y="6650236"/>
            <a:ext cx="852167" cy="878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3AEB9F1-AB19-41B3-8F94-48C369DAB67D}"/>
              </a:ext>
            </a:extLst>
          </p:cNvPr>
          <p:cNvGrpSpPr/>
          <p:nvPr userDrawn="1"/>
        </p:nvGrpSpPr>
        <p:grpSpPr>
          <a:xfrm>
            <a:off x="-1" y="6473476"/>
            <a:ext cx="12192001" cy="56850"/>
            <a:chOff x="-1" y="6416625"/>
            <a:chExt cx="12192001" cy="1137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1E97F4E-F98A-407E-8E27-F2C3F8B5198A}"/>
                </a:ext>
              </a:extLst>
            </p:cNvPr>
            <p:cNvSpPr/>
            <p:nvPr/>
          </p:nvSpPr>
          <p:spPr>
            <a:xfrm rot="10800000">
              <a:off x="-1" y="6416626"/>
              <a:ext cx="12192001" cy="113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C4747ECE-BAC5-4CC9-87E2-BB296FDFAB9A}"/>
                </a:ext>
              </a:extLst>
            </p:cNvPr>
            <p:cNvSpPr/>
            <p:nvPr userDrawn="1"/>
          </p:nvSpPr>
          <p:spPr>
            <a:xfrm rot="10800000">
              <a:off x="650874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5A4B7AD0-02AF-42A6-992C-00468E991DE5}"/>
                </a:ext>
              </a:extLst>
            </p:cNvPr>
            <p:cNvSpPr/>
            <p:nvPr/>
          </p:nvSpPr>
          <p:spPr>
            <a:xfrm rot="10800000">
              <a:off x="1361482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EC87F79F-D900-4E28-AFE9-C5B65738F2F0}"/>
                </a:ext>
              </a:extLst>
            </p:cNvPr>
            <p:cNvSpPr/>
            <p:nvPr/>
          </p:nvSpPr>
          <p:spPr>
            <a:xfrm rot="10800000">
              <a:off x="2076953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129734DF-CCBC-469A-9C37-78A607BAF985}"/>
                </a:ext>
              </a:extLst>
            </p:cNvPr>
            <p:cNvSpPr/>
            <p:nvPr userDrawn="1"/>
          </p:nvSpPr>
          <p:spPr>
            <a:xfrm rot="10800000">
              <a:off x="-1" y="6416627"/>
              <a:ext cx="711201" cy="113699"/>
            </a:xfrm>
            <a:custGeom>
              <a:avLst/>
              <a:gdLst>
                <a:gd name="connsiteX0" fmla="*/ 57150 w 711201"/>
                <a:gd name="connsiteY0" fmla="*/ 0 h 101600"/>
                <a:gd name="connsiteX1" fmla="*/ 711201 w 711201"/>
                <a:gd name="connsiteY1" fmla="*/ 0 h 101600"/>
                <a:gd name="connsiteX2" fmla="*/ 711201 w 711201"/>
                <a:gd name="connsiteY2" fmla="*/ 101600 h 101600"/>
                <a:gd name="connsiteX3" fmla="*/ 0 w 711201"/>
                <a:gd name="connsiteY3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201" h="101600">
                  <a:moveTo>
                    <a:pt x="57150" y="0"/>
                  </a:moveTo>
                  <a:lnTo>
                    <a:pt x="711201" y="0"/>
                  </a:lnTo>
                  <a:lnTo>
                    <a:pt x="711201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22" name="Footer Placeholder 5">
            <a:extLst>
              <a:ext uri="{FF2B5EF4-FFF2-40B4-BE49-F238E27FC236}">
                <a16:creationId xmlns:a16="http://schemas.microsoft.com/office/drawing/2014/main" id="{A8470303-8F24-4F83-822F-4743136DD281}"/>
              </a:ext>
            </a:extLst>
          </p:cNvPr>
          <p:cNvSpPr txBox="1">
            <a:spLocks/>
          </p:cNvSpPr>
          <p:nvPr userDrawn="1"/>
        </p:nvSpPr>
        <p:spPr>
          <a:xfrm>
            <a:off x="8006195" y="6530325"/>
            <a:ext cx="3860800" cy="345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2022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68797517"/>
      </p:ext>
    </p:extLst>
  </p:cSld>
  <p:clrMapOvr>
    <a:masterClrMapping/>
  </p:clrMapOvr>
  <p:hf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1590739"/>
      </p:ext>
    </p:extLst>
  </p:cSld>
  <p:clrMapOvr>
    <a:masterClrMapping/>
  </p:clrMapOvr>
  <p:hf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G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29388" y="1395663"/>
            <a:ext cx="4644777" cy="51786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29387" y="1395663"/>
            <a:ext cx="4644777" cy="517867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560742" y="1395663"/>
            <a:ext cx="5147364" cy="4876800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8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8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10229" y="478663"/>
            <a:ext cx="962898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</a:t>
            </a:r>
            <a:r>
              <a:rPr lang="en-US"/>
              <a:t>to edit Master </a:t>
            </a:r>
            <a:r>
              <a:rPr lang="en-US" dirty="0"/>
              <a:t>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4723427"/>
      </p:ext>
    </p:extLst>
  </p:cSld>
  <p:clrMapOvr>
    <a:masterClrMapping/>
  </p:clrMapOvr>
  <p:hf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G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038379" y="1395663"/>
            <a:ext cx="4600840" cy="51786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990249" y="1395663"/>
            <a:ext cx="4951517" cy="517867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73326" y="1395663"/>
            <a:ext cx="6078477" cy="4876800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8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8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10229" y="478663"/>
            <a:ext cx="962898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</a:t>
            </a:r>
            <a:r>
              <a:rPr lang="en-US"/>
              <a:t>to edit Master </a:t>
            </a:r>
            <a:r>
              <a:rPr lang="en-US" dirty="0"/>
              <a:t>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8253605"/>
      </p:ext>
    </p:extLst>
  </p:cSld>
  <p:clrMapOvr>
    <a:masterClrMapping/>
  </p:clrMapOvr>
  <p:hf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XL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107373" y="279372"/>
            <a:ext cx="5845448" cy="62988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107373" y="279779"/>
            <a:ext cx="5841242" cy="62984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49633" y="1170641"/>
            <a:ext cx="5376578" cy="658159"/>
          </a:xfrm>
          <a:prstGeom prst="rect">
            <a:avLst/>
          </a:prstGeom>
        </p:spPr>
        <p:txBody>
          <a:bodyPr lIns="45720" tIns="22860" rIns="45720" bIns="22860" anchor="b" anchorCtr="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449633" y="1957137"/>
            <a:ext cx="5376578" cy="4346182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3107091"/>
      </p:ext>
    </p:extLst>
  </p:cSld>
  <p:clrMapOvr>
    <a:masterClrMapping/>
  </p:clrMapOvr>
  <p:hf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215034" y="1396170"/>
            <a:ext cx="11748611" cy="14195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65980" y="1396170"/>
            <a:ext cx="2350253" cy="1419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15035" y="1396170"/>
            <a:ext cx="2359174" cy="1419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576024" y="1396170"/>
            <a:ext cx="2335885" cy="1419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906196" y="1396170"/>
            <a:ext cx="2359783" cy="1419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9616233" y="1396170"/>
            <a:ext cx="2349383" cy="1419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046FDD-A292-4998-93AA-BB821B6CF559}"/>
              </a:ext>
            </a:extLst>
          </p:cNvPr>
          <p:cNvGrpSpPr/>
          <p:nvPr userDrawn="1"/>
        </p:nvGrpSpPr>
        <p:grpSpPr>
          <a:xfrm>
            <a:off x="2574817" y="2297818"/>
            <a:ext cx="7039446" cy="3512857"/>
            <a:chOff x="2574817" y="2297818"/>
            <a:chExt cx="7039446" cy="4293601"/>
          </a:xfrm>
        </p:grpSpPr>
        <p:cxnSp>
          <p:nvCxnSpPr>
            <p:cNvPr id="3" name="Straight Connector 2"/>
            <p:cNvCxnSpPr/>
            <p:nvPr userDrawn="1"/>
          </p:nvCxnSpPr>
          <p:spPr>
            <a:xfrm>
              <a:off x="2574817" y="2297818"/>
              <a:ext cx="0" cy="429360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4906198" y="2297818"/>
              <a:ext cx="0" cy="429360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7266702" y="2297818"/>
              <a:ext cx="0" cy="429360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9614263" y="2297818"/>
              <a:ext cx="0" cy="429360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 userDrawn="1"/>
        </p:nvSpPr>
        <p:spPr>
          <a:xfrm>
            <a:off x="222750" y="282294"/>
            <a:ext cx="11740896" cy="881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065623" y="528450"/>
            <a:ext cx="9380823" cy="385721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2800" b="1" cap="all" spc="6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34" y="469560"/>
            <a:ext cx="1253264" cy="498873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>
          <a:xfrm>
            <a:off x="2575373" y="1163665"/>
            <a:ext cx="722" cy="2579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4905476" y="1163665"/>
            <a:ext cx="722" cy="2579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7265980" y="1163665"/>
            <a:ext cx="722" cy="2579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9613541" y="1163665"/>
            <a:ext cx="722" cy="2579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214313" y="2816225"/>
            <a:ext cx="2360612" cy="2995487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Content Placeholder 4"/>
          <p:cNvSpPr>
            <a:spLocks noGrp="1"/>
          </p:cNvSpPr>
          <p:nvPr>
            <p:ph sz="quarter" idx="17"/>
          </p:nvPr>
        </p:nvSpPr>
        <p:spPr>
          <a:xfrm>
            <a:off x="2574209" y="2815766"/>
            <a:ext cx="2326277" cy="2995487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Content Placeholder 4"/>
          <p:cNvSpPr>
            <a:spLocks noGrp="1"/>
          </p:cNvSpPr>
          <p:nvPr>
            <p:ph sz="quarter" idx="18"/>
          </p:nvPr>
        </p:nvSpPr>
        <p:spPr>
          <a:xfrm>
            <a:off x="4911800" y="2815188"/>
            <a:ext cx="2360612" cy="2995487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Content Placeholder 4"/>
          <p:cNvSpPr>
            <a:spLocks noGrp="1"/>
          </p:cNvSpPr>
          <p:nvPr>
            <p:ph sz="quarter" idx="19"/>
          </p:nvPr>
        </p:nvSpPr>
        <p:spPr>
          <a:xfrm>
            <a:off x="7278013" y="2815188"/>
            <a:ext cx="2329817" cy="2995487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Content Placeholder 4"/>
          <p:cNvSpPr>
            <a:spLocks noGrp="1"/>
          </p:cNvSpPr>
          <p:nvPr>
            <p:ph sz="quarter" idx="20"/>
          </p:nvPr>
        </p:nvSpPr>
        <p:spPr>
          <a:xfrm>
            <a:off x="9603033" y="2815188"/>
            <a:ext cx="2360612" cy="2995487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808692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3641AA-64FA-BE43-8D20-3A473F558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89B8-EAFE-E344-9316-77E858E9FC1C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8D8781-4837-4348-8BCE-725ABA82B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9D2430-1719-814A-8EF6-80D79784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23500"/>
      </p:ext>
    </p:extLst>
  </p:cSld>
  <p:clrMapOvr>
    <a:masterClrMapping/>
  </p:clrMapOvr>
  <p:hf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PHOTOTitle_Text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22423" y="273050"/>
            <a:ext cx="11725102" cy="63007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249330" y="1437575"/>
            <a:ext cx="6881045" cy="900591"/>
          </a:xfrm>
          <a:prstGeom prst="rect">
            <a:avLst/>
          </a:prstGeom>
        </p:spPr>
        <p:txBody>
          <a:bodyPr lIns="45720" tIns="22860" rIns="45720" bIns="22860" anchor="ctr" anchorCtr="0"/>
          <a:lstStyle>
            <a:lvl1pPr algn="r">
              <a:defRPr sz="420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244271" y="2338164"/>
            <a:ext cx="4886107" cy="59089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120" indent="0">
              <a:buFontTx/>
              <a:buNone/>
              <a:defRPr sz="1200"/>
            </a:lvl2pPr>
            <a:lvl3pPr marL="914239" indent="0">
              <a:buFontTx/>
              <a:buNone/>
              <a:defRPr sz="1200"/>
            </a:lvl3pPr>
            <a:lvl4pPr marL="1371359" indent="0">
              <a:buFontTx/>
              <a:buNone/>
              <a:defRPr sz="1200"/>
            </a:lvl4pPr>
            <a:lvl5pPr marL="1828480" indent="0"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40" y="665382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30954" y="6015924"/>
            <a:ext cx="2295483" cy="320883"/>
          </a:xfrm>
          <a:prstGeom prst="rect">
            <a:avLst/>
          </a:prstGeom>
        </p:spPr>
        <p:txBody>
          <a:bodyPr vert="horz" lIns="45720" tIns="22860" rIns="45720" bIns="22860" anchor="ctr" anchorCtr="0"/>
          <a:lstStyle>
            <a:lvl1pPr marL="0" indent="0" algn="l">
              <a:buFontTx/>
              <a:buNone/>
              <a:defRPr sz="1001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6866158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321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verPHOTOTitle_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22423" y="273050"/>
            <a:ext cx="11725102" cy="63007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2450" y="1437575"/>
            <a:ext cx="6881045" cy="900591"/>
          </a:xfrm>
          <a:prstGeom prst="rect">
            <a:avLst/>
          </a:prstGeom>
        </p:spPr>
        <p:txBody>
          <a:bodyPr lIns="45720" tIns="22860" rIns="45720" bIns="22860" anchor="ctr" anchorCtr="0"/>
          <a:lstStyle>
            <a:lvl1pPr algn="l">
              <a:defRPr sz="420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900" y="665653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2450" y="2338166"/>
            <a:ext cx="4886107" cy="44964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>
                <a:solidFill>
                  <a:schemeClr val="bg1"/>
                </a:solidFill>
              </a:defRPr>
            </a:lvl1pPr>
            <a:lvl2pPr marL="457120" indent="0">
              <a:buFontTx/>
              <a:buNone/>
              <a:defRPr sz="1200"/>
            </a:lvl2pPr>
            <a:lvl3pPr marL="914239" indent="0">
              <a:buFontTx/>
              <a:buNone/>
              <a:defRPr sz="1200"/>
            </a:lvl3pPr>
            <a:lvl4pPr marL="1371359" indent="0">
              <a:buFontTx/>
              <a:buNone/>
              <a:defRPr sz="1200"/>
            </a:lvl4pPr>
            <a:lvl5pPr marL="1828480" indent="0"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59" y="6060529"/>
            <a:ext cx="2295483" cy="320883"/>
          </a:xfrm>
          <a:prstGeom prst="rect">
            <a:avLst/>
          </a:prstGeom>
        </p:spPr>
        <p:txBody>
          <a:bodyPr vert="horz" lIns="45720" tIns="22860" rIns="45720" bIns="22860" anchor="ctr" anchorCtr="0"/>
          <a:lstStyle>
            <a:lvl1pPr marL="0" indent="0" algn="l">
              <a:buFontTx/>
              <a:buNone/>
              <a:defRPr sz="1001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575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overTitle_CA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6" t="3889" r="1876" b="3632"/>
          <a:stretch/>
        </p:blipFill>
        <p:spPr>
          <a:xfrm>
            <a:off x="189544" y="260604"/>
            <a:ext cx="11753851" cy="6343650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24168" y="6060529"/>
            <a:ext cx="2295483" cy="320883"/>
          </a:xfrm>
          <a:prstGeom prst="rect">
            <a:avLst/>
          </a:prstGeom>
        </p:spPr>
        <p:txBody>
          <a:bodyPr vert="horz" lIns="45720" tIns="22860" rIns="45720" bIns="22860" anchor="ctr" anchorCtr="0"/>
          <a:lstStyle>
            <a:lvl1pPr marL="0" indent="0" algn="l">
              <a:buFontTx/>
              <a:buNone/>
              <a:defRPr sz="1001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900" y="665653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3640" y="260604"/>
            <a:ext cx="11768329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8" name="Rectangle 17"/>
          <p:cNvSpPr/>
          <p:nvPr/>
        </p:nvSpPr>
        <p:spPr>
          <a:xfrm>
            <a:off x="2026514" y="2818373"/>
            <a:ext cx="9936885" cy="1159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1" tIns="22860" rIns="45721" bIns="22860" rtlCol="0" anchor="ctr"/>
          <a:lstStyle/>
          <a:p>
            <a:pPr algn="ctr"/>
            <a:endParaRPr lang="en-US" sz="1801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215045" y="3126629"/>
            <a:ext cx="955983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0" name="Picture 19" descr="eim_logo_red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2"/>
            <a:ext cx="1066800" cy="15941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69A3E26-36B9-407C-880A-1C6E0D69411D}"/>
              </a:ext>
            </a:extLst>
          </p:cNvPr>
          <p:cNvSpPr txBox="1">
            <a:spLocks/>
          </p:cNvSpPr>
          <p:nvPr/>
        </p:nvSpPr>
        <p:spPr>
          <a:xfrm>
            <a:off x="4165600" y="6619880"/>
            <a:ext cx="3860800" cy="238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2021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4209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overTitle_CA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27" r="4868" b="17047"/>
          <a:stretch/>
        </p:blipFill>
        <p:spPr>
          <a:xfrm>
            <a:off x="203638" y="260604"/>
            <a:ext cx="11788816" cy="6336792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24168" y="6060529"/>
            <a:ext cx="2295483" cy="320883"/>
          </a:xfrm>
          <a:prstGeom prst="rect">
            <a:avLst/>
          </a:prstGeom>
        </p:spPr>
        <p:txBody>
          <a:bodyPr vert="horz" lIns="45720" tIns="22860" rIns="45720" bIns="22860" anchor="ctr" anchorCtr="0"/>
          <a:lstStyle>
            <a:lvl1pPr marL="0" indent="0" algn="l">
              <a:buFontTx/>
              <a:buNone/>
              <a:defRPr sz="1001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900" y="665653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3640" y="260604"/>
            <a:ext cx="11768329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8" name="Rectangle 17"/>
          <p:cNvSpPr/>
          <p:nvPr/>
        </p:nvSpPr>
        <p:spPr>
          <a:xfrm>
            <a:off x="2026514" y="2818373"/>
            <a:ext cx="9936885" cy="1159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1" tIns="22860" rIns="45721" bIns="22860" rtlCol="0" anchor="ctr"/>
          <a:lstStyle/>
          <a:p>
            <a:pPr algn="ctr"/>
            <a:endParaRPr lang="en-US" sz="1801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215045" y="3126629"/>
            <a:ext cx="955983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0" name="Picture 19" descr="eim_logo_red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2"/>
            <a:ext cx="1066800" cy="15941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38F08D54-E4D6-4E69-8E27-E039EDF15A1A}"/>
              </a:ext>
            </a:extLst>
          </p:cNvPr>
          <p:cNvSpPr txBox="1">
            <a:spLocks/>
          </p:cNvSpPr>
          <p:nvPr/>
        </p:nvSpPr>
        <p:spPr>
          <a:xfrm>
            <a:off x="4165600" y="6619880"/>
            <a:ext cx="3860800" cy="238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2021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2474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838" y="1453722"/>
            <a:ext cx="11420778" cy="4932564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8F7BC2-1E82-4608-AF0C-1D442CD59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261C1B6-ED9A-46FD-91C1-72F49DCB0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108891"/>
      </p:ext>
    </p:extLst>
  </p:cSld>
  <p:clrMapOvr>
    <a:masterClrMapping/>
  </p:clrMapOvr>
  <p:hf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ection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3" t="11244" r="4507" b="9085"/>
          <a:stretch/>
        </p:blipFill>
        <p:spPr>
          <a:xfrm>
            <a:off x="190499" y="247650"/>
            <a:ext cx="11772900" cy="6343650"/>
          </a:xfrm>
          <a:prstGeom prst="rect">
            <a:avLst/>
          </a:prstGeom>
        </p:spPr>
      </p:pic>
      <p:sp>
        <p:nvSpPr>
          <p:cNvPr id="2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9056" y="6663211"/>
            <a:ext cx="30719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55115" y="2818373"/>
            <a:ext cx="9936885" cy="1159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1" tIns="22860" rIns="45721" bIns="22860" rtlCol="0" anchor="ctr"/>
          <a:lstStyle/>
          <a:p>
            <a:pPr algn="ctr"/>
            <a:endParaRPr lang="en-US" sz="180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3645" y="3126629"/>
            <a:ext cx="955983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03640" y="260604"/>
            <a:ext cx="11768329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pic>
        <p:nvPicPr>
          <p:cNvPr id="14" name="Picture 13" descr="eim_logo_red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2"/>
            <a:ext cx="1066800" cy="159419"/>
          </a:xfrm>
          <a:prstGeom prst="rect">
            <a:avLst/>
          </a:prstGeom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15658660-69C8-4572-97B0-67EF21C747F2}"/>
              </a:ext>
            </a:extLst>
          </p:cNvPr>
          <p:cNvSpPr txBox="1">
            <a:spLocks/>
          </p:cNvSpPr>
          <p:nvPr/>
        </p:nvSpPr>
        <p:spPr>
          <a:xfrm>
            <a:off x="4165600" y="6619880"/>
            <a:ext cx="3860800" cy="238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2021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69779934"/>
      </p:ext>
    </p:extLst>
  </p:cSld>
  <p:clrMapOvr>
    <a:masterClrMapping/>
  </p:clrMapOvr>
  <p:transition spd="slow">
    <p:push dir="u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ction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5" t="17913" r="1770" b="10915"/>
          <a:stretch/>
        </p:blipFill>
        <p:spPr>
          <a:xfrm>
            <a:off x="203640" y="260604"/>
            <a:ext cx="11768329" cy="6336792"/>
          </a:xfrm>
          <a:prstGeom prst="rect">
            <a:avLst/>
          </a:prstGeom>
        </p:spPr>
      </p:pic>
      <p:sp>
        <p:nvSpPr>
          <p:cNvPr id="2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9056" y="6663211"/>
            <a:ext cx="30719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55115" y="2818373"/>
            <a:ext cx="9936885" cy="1159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1" tIns="22860" rIns="45721" bIns="22860" rtlCol="0" anchor="ctr"/>
          <a:lstStyle/>
          <a:p>
            <a:pPr algn="ctr"/>
            <a:endParaRPr lang="en-US" sz="180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3645" y="3126629"/>
            <a:ext cx="955983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03640" y="260604"/>
            <a:ext cx="11768329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pic>
        <p:nvPicPr>
          <p:cNvPr id="14" name="Picture 13" descr="eim_logo_red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2"/>
            <a:ext cx="1066800" cy="159419"/>
          </a:xfrm>
          <a:prstGeom prst="rect">
            <a:avLst/>
          </a:prstGeom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8BCAD72-79D4-49E6-9B8B-3424F1F7493F}"/>
              </a:ext>
            </a:extLst>
          </p:cNvPr>
          <p:cNvSpPr txBox="1">
            <a:spLocks/>
          </p:cNvSpPr>
          <p:nvPr/>
        </p:nvSpPr>
        <p:spPr>
          <a:xfrm>
            <a:off x="4165600" y="6619880"/>
            <a:ext cx="3860800" cy="238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2021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64492079"/>
      </p:ext>
    </p:extLst>
  </p:cSld>
  <p:clrMapOvr>
    <a:masterClrMapping/>
  </p:clrMapOvr>
  <p:transition spd="slow">
    <p:push dir="u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overTitle_CA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2" t="3611" r="1840" b="3889"/>
          <a:stretch/>
        </p:blipFill>
        <p:spPr>
          <a:xfrm>
            <a:off x="190499" y="247650"/>
            <a:ext cx="11772900" cy="63436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16393" y="1839779"/>
            <a:ext cx="5159214" cy="22182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2350916"/>
            <a:ext cx="3048002" cy="114078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516393" y="4079446"/>
            <a:ext cx="5159214" cy="715920"/>
          </a:xfrm>
          <a:prstGeom prst="rect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24168" y="6060529"/>
            <a:ext cx="2295483" cy="320883"/>
          </a:xfrm>
          <a:prstGeom prst="rect">
            <a:avLst/>
          </a:prstGeom>
        </p:spPr>
        <p:txBody>
          <a:bodyPr vert="horz" lIns="45720" tIns="22860" rIns="45720" bIns="22860" anchor="ctr" anchorCtr="0"/>
          <a:lstStyle>
            <a:lvl1pPr marL="0" indent="0" algn="l">
              <a:buFontTx/>
              <a:buNone/>
              <a:defRPr sz="1001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900" y="665653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802018" y="4079447"/>
            <a:ext cx="4587964" cy="386215"/>
          </a:xfrm>
          <a:prstGeom prst="rect">
            <a:avLst/>
          </a:prstGeom>
        </p:spPr>
        <p:txBody>
          <a:bodyPr lIns="45720" tIns="22860" rIns="45720" bIns="22860" anchor="ctr" anchorCtr="0"/>
          <a:lstStyle>
            <a:lvl1pPr algn="ctr">
              <a:defRPr sz="1200" b="1" cap="all" spc="34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3640" y="260604"/>
            <a:ext cx="11768329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</p:spTree>
    <p:extLst>
      <p:ext uri="{BB962C8B-B14F-4D97-AF65-F5344CB8AC3E}">
        <p14:creationId xmlns:p14="http://schemas.microsoft.com/office/powerpoint/2010/main" val="140698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72"/>
          <a:stretch/>
        </p:blipFill>
        <p:spPr>
          <a:xfrm>
            <a:off x="-19051" y="247650"/>
            <a:ext cx="11982450" cy="6343650"/>
          </a:xfrm>
          <a:prstGeom prst="rect">
            <a:avLst/>
          </a:prstGeom>
        </p:spPr>
      </p:pic>
      <p:sp>
        <p:nvSpPr>
          <p:cNvPr id="2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9056" y="6663211"/>
            <a:ext cx="30719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3640" y="260604"/>
            <a:ext cx="11768329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4" name="Rectangle 3"/>
          <p:cNvSpPr/>
          <p:nvPr/>
        </p:nvSpPr>
        <p:spPr>
          <a:xfrm>
            <a:off x="2274164" y="2818373"/>
            <a:ext cx="9936885" cy="1159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1" tIns="22860" rIns="45721" bIns="22860" rtlCol="0" anchor="ctr"/>
          <a:lstStyle/>
          <a:p>
            <a:pPr algn="ctr"/>
            <a:endParaRPr lang="en-US" sz="180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2696" y="3126629"/>
            <a:ext cx="955983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eim_logo_red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2"/>
            <a:ext cx="1066800" cy="159419"/>
          </a:xfrm>
          <a:prstGeom prst="rect">
            <a:avLst/>
          </a:prstGeom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C51AADB8-7D56-479B-89D1-CCC89BC67AC0}"/>
              </a:ext>
            </a:extLst>
          </p:cNvPr>
          <p:cNvSpPr txBox="1">
            <a:spLocks/>
          </p:cNvSpPr>
          <p:nvPr/>
        </p:nvSpPr>
        <p:spPr>
          <a:xfrm>
            <a:off x="4165600" y="6619880"/>
            <a:ext cx="3860800" cy="238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2021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77055791"/>
      </p:ext>
    </p:extLst>
  </p:cSld>
  <p:clrMapOvr>
    <a:masterClrMapping/>
  </p:clrMapOvr>
  <p:transition spd="slow">
    <p:push dir="u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AD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465" y="1299082"/>
            <a:ext cx="5980779" cy="1492980"/>
          </a:xfrm>
          <a:prstGeom prst="rect">
            <a:avLst/>
          </a:prstGeom>
        </p:spPr>
        <p:txBody>
          <a:bodyPr lIns="45720" tIns="22860" rIns="45720" bIns="22860" anchor="b"/>
          <a:lstStyle>
            <a:lvl1pPr>
              <a:defRPr sz="4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5469" y="3073081"/>
            <a:ext cx="4214800" cy="1018065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3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40" y="665382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12" t="-24547"/>
          <a:stretch/>
        </p:blipFill>
        <p:spPr>
          <a:xfrm>
            <a:off x="3702942" y="840095"/>
            <a:ext cx="8279509" cy="575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68824"/>
      </p:ext>
    </p:extLst>
  </p:cSld>
  <p:clrMapOvr>
    <a:masterClrMapping/>
  </p:clrMapOvr>
  <p:transition spd="slow">
    <p:push dir="u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40" y="665382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41882"/>
      </p:ext>
    </p:extLst>
  </p:cSld>
  <p:clrMapOvr>
    <a:masterClrMapping/>
  </p:clrMapOvr>
  <p:transition spd="slow">
    <p:push dir="u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_Photo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225469" y="281838"/>
            <a:ext cx="11730626" cy="6300591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>
              <a:buFontTx/>
              <a:buNone/>
              <a:defRPr sz="1801"/>
            </a:lvl1pPr>
          </a:lstStyle>
          <a:p>
            <a:r>
              <a:rPr lang="en-US" dirty="0"/>
              <a:t>Drag Photo here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40" y="665382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4129" y="2323578"/>
            <a:ext cx="9438363" cy="901874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84126" y="3375070"/>
            <a:ext cx="9475940" cy="77104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686142"/>
      </p:ext>
    </p:extLst>
  </p:cSld>
  <p:clrMapOvr>
    <a:masterClrMapping/>
  </p:clrMapOvr>
  <p:transition spd="slow">
    <p:push dir="u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010230" y="478665"/>
            <a:ext cx="9628988" cy="45964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40" y="665382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010230" y="857092"/>
            <a:ext cx="9654460" cy="310896"/>
          </a:xfrm>
          <a:prstGeom prst="rect">
            <a:avLst/>
          </a:prstGeom>
        </p:spPr>
        <p:txBody>
          <a:bodyPr lIns="45720"/>
          <a:lstStyle>
            <a:lvl1pPr marL="0" indent="0">
              <a:buNone/>
              <a:defRPr lang="en-US" sz="180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228561" lvl="0" indent="-228561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8009060"/>
      </p:ext>
    </p:extLst>
  </p:cSld>
  <p:clrMapOvr>
    <a:masterClrMapping/>
  </p:clrMapOvr>
  <p:transition spd="slow">
    <p:push dir="u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010230" y="478665"/>
            <a:ext cx="9628988" cy="45964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40" y="665382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80943"/>
      </p:ext>
    </p:extLst>
  </p:cSld>
  <p:clrMapOvr>
    <a:masterClrMapping/>
  </p:clrMapOvr>
  <p:transition spd="slow">
    <p:push dir="u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0230" y="1673353"/>
            <a:ext cx="9628990" cy="4543969"/>
          </a:xfrm>
          <a:prstGeom prst="rect">
            <a:avLst/>
          </a:prstGeom>
        </p:spPr>
        <p:txBody>
          <a:bodyPr lIns="45720" tIns="22860" rIns="45720" bIns="22860"/>
          <a:lstStyle>
            <a:lvl1pPr marL="170662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9" indent="-203999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21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89" indent="-19526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42" indent="-17145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40" y="665382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10230" y="478663"/>
            <a:ext cx="9628988" cy="4572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010230" y="863069"/>
            <a:ext cx="9628988" cy="310896"/>
          </a:xfrm>
          <a:prstGeom prst="rect">
            <a:avLst/>
          </a:prstGeom>
        </p:spPr>
        <p:txBody>
          <a:bodyPr lIns="45720"/>
          <a:lstStyle>
            <a:lvl1pPr marL="0" indent="0">
              <a:buNone/>
              <a:defRPr lang="en-US" sz="180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228561" lvl="0" indent="-228561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632671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4" y="1453722"/>
            <a:ext cx="5204616" cy="480117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434603" y="1453722"/>
            <a:ext cx="5204616" cy="480117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15DB87-C24A-49F7-B143-507F553AB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0EE43C2-E8EF-4CE0-80F5-19C64699C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974808"/>
      </p:ext>
    </p:extLst>
  </p:cSld>
  <p:clrMapOvr>
    <a:masterClrMapping/>
  </p:clrMapOvr>
  <p:hf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0230" y="1673353"/>
            <a:ext cx="9628990" cy="4543969"/>
          </a:xfrm>
          <a:prstGeom prst="rect">
            <a:avLst/>
          </a:prstGeom>
        </p:spPr>
        <p:txBody>
          <a:bodyPr lIns="45720" tIns="22860" rIns="45720" bIns="22860"/>
          <a:lstStyle>
            <a:lvl1pPr marL="170662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9" indent="-203999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21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89" indent="-19526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42" indent="-17145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40" y="665382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10230" y="478663"/>
            <a:ext cx="9628988" cy="4572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56480"/>
      </p:ext>
    </p:extLst>
  </p:cSld>
  <p:clrMapOvr>
    <a:masterClrMapping/>
  </p:clrMapOvr>
  <p:transition spd="slow">
    <p:push dir="u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_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6" y="1673352"/>
            <a:ext cx="5204617" cy="4544568"/>
          </a:xfrm>
          <a:prstGeom prst="rect">
            <a:avLst/>
          </a:prstGeom>
        </p:spPr>
        <p:txBody>
          <a:bodyPr lIns="45720" tIns="22860" rIns="45720" bIns="22860"/>
          <a:lstStyle>
            <a:lvl1pPr marL="170662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9" indent="-203999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21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89" indent="-19526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42" indent="-17145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40" y="665382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660996" y="1673352"/>
            <a:ext cx="4978222" cy="4544568"/>
          </a:xfrm>
          <a:prstGeom prst="rect">
            <a:avLst/>
          </a:prstGeom>
        </p:spPr>
        <p:txBody>
          <a:bodyPr lIns="45720" tIns="22860" rIns="45720" bIns="22860"/>
          <a:lstStyle>
            <a:lvl1pPr marL="170662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9" indent="-203999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21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89" indent="-19526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42" indent="-17145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10230" y="478663"/>
            <a:ext cx="9628988" cy="4572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10230" y="863069"/>
            <a:ext cx="9628988" cy="310896"/>
          </a:xfrm>
          <a:prstGeom prst="rect">
            <a:avLst/>
          </a:prstGeom>
        </p:spPr>
        <p:txBody>
          <a:bodyPr lIns="45720"/>
          <a:lstStyle>
            <a:lvl1pPr marL="0" indent="0">
              <a:buNone/>
              <a:defRPr lang="en-US" sz="180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228561" lvl="0" indent="-228561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4896093"/>
      </p:ext>
    </p:extLst>
  </p:cSld>
  <p:clrMapOvr>
    <a:masterClrMapping/>
  </p:clrMapOvr>
  <p:transition spd="slow">
    <p:push dir="u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_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0229" y="1673352"/>
            <a:ext cx="4572000" cy="4544568"/>
          </a:xfrm>
          <a:prstGeom prst="rect">
            <a:avLst/>
          </a:prstGeom>
        </p:spPr>
        <p:txBody>
          <a:bodyPr lIns="45720" tIns="22860" rIns="45720" bIns="22860"/>
          <a:lstStyle>
            <a:lvl1pPr marL="170662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9" indent="-203999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21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89" indent="-19526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42" indent="-17145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40" y="665382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7067218" y="1673352"/>
            <a:ext cx="4572000" cy="4544568"/>
          </a:xfrm>
          <a:prstGeom prst="rect">
            <a:avLst/>
          </a:prstGeom>
        </p:spPr>
        <p:txBody>
          <a:bodyPr lIns="45720" tIns="22860" rIns="45720" bIns="22860"/>
          <a:lstStyle>
            <a:lvl1pPr marL="170662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9" indent="-203999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21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89" indent="-19526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42" indent="-17145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10230" y="478663"/>
            <a:ext cx="9628988" cy="4572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10230" y="863069"/>
            <a:ext cx="9628988" cy="310896"/>
          </a:xfrm>
          <a:prstGeom prst="rect">
            <a:avLst/>
          </a:prstGeom>
        </p:spPr>
        <p:txBody>
          <a:bodyPr lIns="45720"/>
          <a:lstStyle>
            <a:lvl1pPr marL="0" indent="0">
              <a:buNone/>
              <a:defRPr lang="en-US" sz="180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228561" lvl="0" indent="-228561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8242553"/>
      </p:ext>
    </p:extLst>
  </p:cSld>
  <p:clrMapOvr>
    <a:masterClrMapping/>
  </p:clrMapOvr>
  <p:transition spd="slow">
    <p:push dir="u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_Photo_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962" y="2282283"/>
            <a:ext cx="2914900" cy="3984703"/>
          </a:xfrm>
          <a:prstGeom prst="rect">
            <a:avLst/>
          </a:prstGeom>
        </p:spPr>
        <p:txBody>
          <a:bodyPr lIns="45720" tIns="22860" rIns="45720" bIns="22860"/>
          <a:lstStyle>
            <a:lvl1pPr marL="170662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9" indent="-203999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21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89" indent="-19526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42" indent="-17145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40" y="665382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190884" y="1471962"/>
            <a:ext cx="3897468" cy="479502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1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695962" y="1471962"/>
            <a:ext cx="2914900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>
                <a:solidFill>
                  <a:srgbClr val="C00000"/>
                </a:solidFill>
              </a:defRPr>
            </a:lvl1pPr>
            <a:lvl2pPr marL="374659" indent="-203999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21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89" indent="-19526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42" indent="-17145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8546418" y="2282283"/>
            <a:ext cx="2914900" cy="3984703"/>
          </a:xfrm>
          <a:prstGeom prst="rect">
            <a:avLst/>
          </a:prstGeom>
        </p:spPr>
        <p:txBody>
          <a:bodyPr lIns="45720" tIns="22860" rIns="45720" bIns="22860"/>
          <a:lstStyle>
            <a:lvl1pPr marL="170662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9" indent="-203999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21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89" indent="-19526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42" indent="-17145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8546418" y="1471962"/>
            <a:ext cx="2914900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>
                <a:solidFill>
                  <a:srgbClr val="C00000"/>
                </a:solidFill>
              </a:defRPr>
            </a:lvl1pPr>
            <a:lvl2pPr marL="374659" indent="-203999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21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89" indent="-19526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42" indent="-17145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10230" y="478663"/>
            <a:ext cx="9628988" cy="4572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010230" y="863069"/>
            <a:ext cx="9628988" cy="310896"/>
          </a:xfrm>
          <a:prstGeom prst="rect">
            <a:avLst/>
          </a:prstGeom>
        </p:spPr>
        <p:txBody>
          <a:bodyPr lIns="45720"/>
          <a:lstStyle>
            <a:lvl1pPr>
              <a:defRPr lang="en-US" sz="180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5931251"/>
      </p:ext>
    </p:extLst>
  </p:cSld>
  <p:clrMapOvr>
    <a:masterClrMapping/>
  </p:clrMapOvr>
  <p:transition spd="slow">
    <p:push dir="u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_Photo_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6931" y="282516"/>
            <a:ext cx="11735300" cy="70530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42382" y="445206"/>
            <a:ext cx="9596836" cy="457971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302489" y="1471962"/>
            <a:ext cx="3584181" cy="479502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1"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91" y="469921"/>
            <a:ext cx="1026338" cy="408543"/>
          </a:xfrm>
          <a:prstGeom prst="rect">
            <a:avLst/>
          </a:prstGeom>
        </p:spPr>
      </p:pic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40" y="665382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95962" y="2282283"/>
            <a:ext cx="2914900" cy="3984703"/>
          </a:xfrm>
          <a:prstGeom prst="rect">
            <a:avLst/>
          </a:prstGeom>
        </p:spPr>
        <p:txBody>
          <a:bodyPr lIns="45720" tIns="22860" rIns="45720" bIns="22860"/>
          <a:lstStyle>
            <a:lvl1pPr marL="170662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9" indent="-203999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21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89" indent="-19526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42" indent="-17145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695962" y="1471962"/>
            <a:ext cx="2914900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>
                <a:solidFill>
                  <a:srgbClr val="C00000"/>
                </a:solidFill>
              </a:defRPr>
            </a:lvl1pPr>
            <a:lvl2pPr marL="374659" indent="-203999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21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89" indent="-19526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42" indent="-17145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3"/>
          </p:nvPr>
        </p:nvSpPr>
        <p:spPr>
          <a:xfrm>
            <a:off x="8546418" y="2282283"/>
            <a:ext cx="2914900" cy="3984703"/>
          </a:xfrm>
          <a:prstGeom prst="rect">
            <a:avLst/>
          </a:prstGeom>
        </p:spPr>
        <p:txBody>
          <a:bodyPr lIns="45720" tIns="22860" rIns="45720" bIns="22860"/>
          <a:lstStyle>
            <a:lvl1pPr marL="170662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9" indent="-203999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21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89" indent="-19526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42" indent="-17145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4"/>
          </p:nvPr>
        </p:nvSpPr>
        <p:spPr>
          <a:xfrm>
            <a:off x="8546418" y="1471962"/>
            <a:ext cx="2914900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>
                <a:solidFill>
                  <a:srgbClr val="C00000"/>
                </a:solidFill>
              </a:defRPr>
            </a:lvl1pPr>
            <a:lvl2pPr marL="374659" indent="-203999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21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89" indent="-19526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42" indent="-17145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1905226"/>
      </p:ext>
    </p:extLst>
  </p:cSld>
  <p:clrMapOvr>
    <a:masterClrMapping/>
  </p:clrMapOvr>
  <p:transition spd="slow">
    <p:push dir="u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aseStud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3877" y="1269693"/>
            <a:ext cx="4367438" cy="457508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254173" y="283030"/>
            <a:ext cx="6699860" cy="62913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1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40" y="665382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23876" y="2735943"/>
            <a:ext cx="4156981" cy="3529980"/>
          </a:xfrm>
          <a:prstGeom prst="rect">
            <a:avLst/>
          </a:prstGeom>
        </p:spPr>
        <p:txBody>
          <a:bodyPr lIns="45720" tIns="22860" rIns="45720" bIns="22860"/>
          <a:lstStyle>
            <a:lvl1pPr marL="170662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1">
                <a:solidFill>
                  <a:schemeClr val="tx1"/>
                </a:solidFill>
              </a:defRPr>
            </a:lvl1pPr>
            <a:lvl2pPr marL="374659" indent="-203999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801">
                <a:solidFill>
                  <a:schemeClr val="tx1"/>
                </a:solidFill>
              </a:defRPr>
            </a:lvl2pPr>
            <a:lvl3pPr marL="545321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1">
                <a:solidFill>
                  <a:schemeClr val="tx1"/>
                </a:solidFill>
              </a:defRPr>
            </a:lvl3pPr>
            <a:lvl4pPr marL="740589" indent="-19526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801">
                <a:solidFill>
                  <a:schemeClr val="tx1"/>
                </a:solidFill>
              </a:defRPr>
            </a:lvl4pPr>
            <a:lvl5pPr marL="912042" indent="-17145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23880" y="2075317"/>
            <a:ext cx="4236809" cy="530225"/>
          </a:xfrm>
          <a:prstGeom prst="rect">
            <a:avLst/>
          </a:prstGeom>
        </p:spPr>
        <p:txBody>
          <a:bodyPr lIns="45720"/>
          <a:lstStyle>
            <a:lvl1pPr marL="0" indent="0">
              <a:buFontTx/>
              <a:buNone/>
              <a:defRPr sz="240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0499436"/>
      </p:ext>
    </p:extLst>
  </p:cSld>
  <p:clrMapOvr>
    <a:masterClrMapping/>
  </p:clrMapOvr>
  <p:transition spd="slow">
    <p:push dir="u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_LG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958118" y="283030"/>
            <a:ext cx="5995916" cy="62913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1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40" y="665382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24284" y="1640114"/>
            <a:ext cx="4860516" cy="4625809"/>
          </a:xfrm>
          <a:prstGeom prst="rect">
            <a:avLst/>
          </a:prstGeom>
        </p:spPr>
        <p:txBody>
          <a:bodyPr lIns="45720" tIns="22860" rIns="45720" bIns="22860"/>
          <a:lstStyle>
            <a:lvl1pPr marL="170662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9" indent="-203999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21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89" indent="-19526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42" indent="-17145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10230" y="478664"/>
            <a:ext cx="3374572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264275"/>
      </p:ext>
    </p:extLst>
  </p:cSld>
  <p:clrMapOvr>
    <a:masterClrMapping/>
  </p:clrMapOvr>
  <p:transition spd="slow">
    <p:push dir="u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_LG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900" y="665653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107375" y="279781"/>
            <a:ext cx="5841243" cy="62984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49636" y="1170642"/>
            <a:ext cx="5376578" cy="658159"/>
          </a:xfrm>
          <a:prstGeom prst="rect">
            <a:avLst/>
          </a:prstGeom>
        </p:spPr>
        <p:txBody>
          <a:bodyPr lIns="45720" tIns="22860" rIns="45720" bIns="22860" anchor="b" anchorCtr="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9636" y="1770743"/>
            <a:ext cx="5376578" cy="1028063"/>
          </a:xfrm>
          <a:prstGeom prst="rect">
            <a:avLst/>
          </a:prstGeom>
        </p:spPr>
        <p:txBody>
          <a:bodyPr lIns="45720" rIns="45720"/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449634" y="2910018"/>
            <a:ext cx="5333330" cy="3393302"/>
          </a:xfrm>
          <a:prstGeom prst="rect">
            <a:avLst/>
          </a:prstGeom>
        </p:spPr>
        <p:txBody>
          <a:bodyPr lIns="45720" tIns="22860" rIns="45720" bIns="22860"/>
          <a:lstStyle>
            <a:lvl1pPr marL="170662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1">
                <a:solidFill>
                  <a:schemeClr val="tx1"/>
                </a:solidFill>
              </a:defRPr>
            </a:lvl1pPr>
            <a:lvl2pPr marL="374659" indent="-203999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21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89" indent="-19526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42" indent="-17145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628083"/>
      </p:ext>
    </p:extLst>
  </p:cSld>
  <p:clrMapOvr>
    <a:masterClrMapping/>
  </p:clrMapOvr>
  <p:transition spd="slow">
    <p:push dir="u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_LG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22651" y="1150098"/>
            <a:ext cx="4951516" cy="542423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1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40" y="665382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560743" y="1266406"/>
            <a:ext cx="5947317" cy="4651177"/>
          </a:xfrm>
          <a:prstGeom prst="rect">
            <a:avLst/>
          </a:prstGeom>
        </p:spPr>
        <p:txBody>
          <a:bodyPr lIns="45720" tIns="22860" rIns="45720" bIns="22860"/>
          <a:lstStyle>
            <a:lvl1pPr marL="170662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1">
                <a:solidFill>
                  <a:schemeClr val="tx1"/>
                </a:solidFill>
              </a:defRPr>
            </a:lvl1pPr>
            <a:lvl2pPr marL="374659" indent="-203999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801">
                <a:solidFill>
                  <a:schemeClr val="tx1"/>
                </a:solidFill>
              </a:defRPr>
            </a:lvl2pPr>
            <a:lvl3pPr marL="545321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1">
                <a:solidFill>
                  <a:schemeClr val="tx1"/>
                </a:solidFill>
              </a:defRPr>
            </a:lvl3pPr>
            <a:lvl4pPr marL="740589" indent="-19526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801">
                <a:solidFill>
                  <a:schemeClr val="tx1"/>
                </a:solidFill>
              </a:defRPr>
            </a:lvl4pPr>
            <a:lvl5pPr marL="912042" indent="-17145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10230" y="478663"/>
            <a:ext cx="9628988" cy="457200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984758" y="863069"/>
            <a:ext cx="9654460" cy="310896"/>
          </a:xfrm>
          <a:prstGeom prst="rect">
            <a:avLst/>
          </a:prstGeom>
        </p:spPr>
        <p:txBody>
          <a:bodyPr/>
          <a:lstStyle>
            <a:lvl1pPr>
              <a:defRPr lang="en-US" sz="180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066891"/>
      </p:ext>
    </p:extLst>
  </p:cSld>
  <p:clrMapOvr>
    <a:masterClrMapping/>
  </p:clrMapOvr>
  <p:transition spd="slow">
    <p:push dir="u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DBOX_Content/PhotoL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47800" y="274813"/>
            <a:ext cx="4308955" cy="629902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17107" y="752317"/>
            <a:ext cx="3651339" cy="1717232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56752" y="273050"/>
            <a:ext cx="5690773" cy="63007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1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40" y="665382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95483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4" y="2152532"/>
            <a:ext cx="5204616" cy="410236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434603" y="2152532"/>
            <a:ext cx="5204616" cy="410236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586584" y="1453722"/>
            <a:ext cx="5204616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 b="1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434602" y="1453722"/>
            <a:ext cx="5204616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 b="1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A77643-26A7-4814-A584-568A8DE46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51566C7-6720-4063-A67F-C0645A7C2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813036"/>
      </p:ext>
    </p:extLst>
  </p:cSld>
  <p:clrMapOvr>
    <a:masterClrMapping/>
  </p:clrMapOvr>
  <p:hf hdr="0" ft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REDBOX_Content_Table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9636" y="1170642"/>
            <a:ext cx="5376578" cy="658159"/>
          </a:xfrm>
          <a:prstGeom prst="rect">
            <a:avLst/>
          </a:prstGeom>
        </p:spPr>
        <p:txBody>
          <a:bodyPr lIns="45720" tIns="22860" rIns="45720" bIns="22860" anchor="b" anchorCtr="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900" y="665653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54811" y="278027"/>
            <a:ext cx="5894172" cy="63037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9636" y="1770743"/>
            <a:ext cx="5376578" cy="1028063"/>
          </a:xfrm>
          <a:prstGeom prst="rect">
            <a:avLst/>
          </a:prstGeom>
        </p:spPr>
        <p:txBody>
          <a:bodyPr lIns="45720" rIns="45720"/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8294198"/>
      </p:ext>
    </p:extLst>
  </p:cSld>
  <p:clrMapOvr>
    <a:masterClrMapping/>
  </p:clrMapOvr>
  <p:transition spd="slow">
    <p:push dir="u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REDBOX_Content_Tabl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105009" y="3613872"/>
            <a:ext cx="9847045" cy="296714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05006" y="279372"/>
            <a:ext cx="9847815" cy="341177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</p:spTree>
    <p:extLst>
      <p:ext uri="{BB962C8B-B14F-4D97-AF65-F5344CB8AC3E}">
        <p14:creationId xmlns:p14="http://schemas.microsoft.com/office/powerpoint/2010/main" val="3341573987"/>
      </p:ext>
    </p:extLst>
  </p:cSld>
  <p:clrMapOvr>
    <a:masterClrMapping/>
  </p:clrMapOvr>
  <p:transition spd="slow">
    <p:push dir="u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71714" y="2598564"/>
            <a:ext cx="2735943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40" y="665382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1717" y="3466133"/>
            <a:ext cx="2735941" cy="805543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1600">
                <a:solidFill>
                  <a:schemeClr val="tx1"/>
                </a:solidFill>
              </a:defRPr>
            </a:lvl1pPr>
            <a:lvl2pPr marL="374659" indent="-203999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/>
            </a:lvl2pPr>
            <a:lvl3pPr marL="545321" indent="-17066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/>
            </a:lvl3pPr>
            <a:lvl4pPr marL="740589" indent="-19526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/>
            </a:lvl4pPr>
            <a:lvl5pPr marL="912042" indent="-17145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5408289"/>
      </p:ext>
    </p:extLst>
  </p:cSld>
  <p:clrMapOvr>
    <a:masterClrMapping/>
  </p:clrMapOvr>
  <p:transition spd="slow">
    <p:push dir="u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dustry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65983" y="1396170"/>
            <a:ext cx="2350252" cy="1419596"/>
          </a:xfrm>
          <a:prstGeom prst="rect">
            <a:avLst/>
          </a:prstGeom>
        </p:spPr>
        <p:txBody>
          <a:bodyPr/>
          <a:lstStyle>
            <a:lvl1pPr>
              <a:defRPr sz="1401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25446" y="1396170"/>
            <a:ext cx="2348766" cy="1419596"/>
          </a:xfrm>
          <a:prstGeom prst="rect">
            <a:avLst/>
          </a:prstGeom>
        </p:spPr>
        <p:txBody>
          <a:bodyPr/>
          <a:lstStyle>
            <a:lvl1pPr>
              <a:defRPr sz="1401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576030" y="1396170"/>
            <a:ext cx="2335884" cy="1419596"/>
          </a:xfrm>
          <a:prstGeom prst="rect">
            <a:avLst/>
          </a:prstGeom>
        </p:spPr>
        <p:txBody>
          <a:bodyPr/>
          <a:lstStyle>
            <a:lvl1pPr>
              <a:defRPr sz="1401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906197" y="1396170"/>
            <a:ext cx="2359783" cy="1419596"/>
          </a:xfrm>
          <a:prstGeom prst="rect">
            <a:avLst/>
          </a:prstGeom>
        </p:spPr>
        <p:txBody>
          <a:bodyPr/>
          <a:lstStyle>
            <a:lvl1pPr>
              <a:defRPr sz="1401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9616233" y="1396170"/>
            <a:ext cx="2349383" cy="1419596"/>
          </a:xfrm>
          <a:prstGeom prst="rect">
            <a:avLst/>
          </a:prstGeom>
        </p:spPr>
        <p:txBody>
          <a:bodyPr/>
          <a:lstStyle>
            <a:lvl1pPr>
              <a:defRPr sz="1401"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574818" y="2297820"/>
            <a:ext cx="0" cy="429360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906197" y="2297820"/>
            <a:ext cx="0" cy="429360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66702" y="2297820"/>
            <a:ext cx="0" cy="429360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614263" y="2297820"/>
            <a:ext cx="0" cy="429360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22750" y="282296"/>
            <a:ext cx="11740896" cy="11393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1" tIns="22860" rIns="45721" bIns="22860" rtlCol="0" anchor="ctr"/>
          <a:lstStyle/>
          <a:p>
            <a:pPr algn="ctr"/>
            <a:endParaRPr lang="en-US" sz="1801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065626" y="528451"/>
            <a:ext cx="9380823" cy="385721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2800" b="1" cap="all" spc="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34" y="469562"/>
            <a:ext cx="1253264" cy="498873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2575372" y="1163665"/>
            <a:ext cx="722" cy="2579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905475" y="1163665"/>
            <a:ext cx="722" cy="2579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265980" y="1163665"/>
            <a:ext cx="722" cy="2579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613541" y="1163665"/>
            <a:ext cx="722" cy="2579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900" y="665653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041168"/>
      </p:ext>
    </p:extLst>
  </p:cSld>
  <p:clrMapOvr>
    <a:masterClrMapping/>
  </p:clrMapOvr>
  <p:transition spd="slow">
    <p:push dir="u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828803"/>
            <a:ext cx="6705600" cy="429736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1">
                <a:latin typeface="Arial" pitchFamily="34" charset="0"/>
                <a:cs typeface="Arial" pitchFamily="34" charset="0"/>
              </a:defRPr>
            </a:lvl4pPr>
            <a:lvl5pPr>
              <a:defRPr sz="1801">
                <a:latin typeface="Arial" pitchFamily="34" charset="0"/>
                <a:cs typeface="Arial" pitchFamily="34" charset="0"/>
              </a:defRPr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1600" y="1066801"/>
            <a:ext cx="11582400" cy="50323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302"/>
            <a:ext cx="12192000" cy="564315"/>
          </a:xfrm>
          <a:prstGeom prst="rect">
            <a:avLst/>
          </a:prstGeom>
        </p:spPr>
      </p:pic>
      <p:pic>
        <p:nvPicPr>
          <p:cNvPr id="11" name="Picture 10" descr="FlowserveLogo-red copy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2" y="116702"/>
            <a:ext cx="1024468" cy="28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1084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828800"/>
            <a:ext cx="5386917" cy="34607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Arial" pitchFamily="34" charset="0"/>
                <a:cs typeface="Arial" pitchFamily="34" charset="0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537485"/>
            <a:ext cx="5386917" cy="3558516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1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828800"/>
            <a:ext cx="5389033" cy="34607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Arial" pitchFamily="34" charset="0"/>
                <a:cs typeface="Arial" pitchFamily="34" charset="0"/>
              </a:defRPr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537485"/>
            <a:ext cx="5389033" cy="3558516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1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1600" y="1066801"/>
            <a:ext cx="11582400" cy="50323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302"/>
            <a:ext cx="12192000" cy="564315"/>
          </a:xfrm>
          <a:prstGeom prst="rect">
            <a:avLst/>
          </a:prstGeom>
        </p:spPr>
      </p:pic>
      <p:pic>
        <p:nvPicPr>
          <p:cNvPr id="17" name="Picture 16" descr="FlowserveLogo-red copy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2" y="116702"/>
            <a:ext cx="1024468" cy="28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2744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3FF73-D08D-4A39-A55B-B2897A882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25314" y="3484673"/>
            <a:ext cx="5361432" cy="6094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8E4DA3-9FAE-4DE3-A8E4-E6351B6B7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3857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1600" y="1066801"/>
            <a:ext cx="11582400" cy="50323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302"/>
            <a:ext cx="12192000" cy="564315"/>
          </a:xfrm>
          <a:prstGeom prst="rect">
            <a:avLst/>
          </a:prstGeom>
        </p:spPr>
      </p:pic>
      <p:pic>
        <p:nvPicPr>
          <p:cNvPr id="14" name="Picture 13" descr="FlowserveLogo-red copy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2" y="116702"/>
            <a:ext cx="1024468" cy="28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0623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Title_CAD_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A7E56D-04CC-4A1C-AE90-4A5558D9114B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4000"/>
                </a:schemeClr>
              </a:gs>
              <a:gs pos="20000">
                <a:schemeClr val="tx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5978747" y="3122762"/>
            <a:ext cx="6213252" cy="1314916"/>
          </a:xfrm>
          <a:prstGeom prst="rect">
            <a:avLst/>
          </a:prstGeom>
          <a:solidFill>
            <a:srgbClr val="C00000">
              <a:alpha val="8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263013" y="3508663"/>
            <a:ext cx="5540913" cy="543113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Footer Placeholder 5"/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/>
                </a:solidFill>
              </a:rPr>
              <a:t>2021 Flowserve Corporation :: Proprietary &amp; Confidential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283651-5558-4771-AAD9-8DC1BCBBD067}"/>
              </a:ext>
            </a:extLst>
          </p:cNvPr>
          <p:cNvGrpSpPr/>
          <p:nvPr userDrawn="1"/>
        </p:nvGrpSpPr>
        <p:grpSpPr>
          <a:xfrm>
            <a:off x="204575" y="0"/>
            <a:ext cx="1337310" cy="685800"/>
            <a:chOff x="304800" y="0"/>
            <a:chExt cx="1698171" cy="87085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5096C8E-BFD5-40FF-A9C8-29C5551BD204}"/>
                </a:ext>
              </a:extLst>
            </p:cNvPr>
            <p:cNvSpPr/>
            <p:nvPr userDrawn="1"/>
          </p:nvSpPr>
          <p:spPr>
            <a:xfrm>
              <a:off x="304800" y="0"/>
              <a:ext cx="1698171" cy="8708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4A6A925-2CF7-4016-9759-D607727FDE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477" y="183693"/>
              <a:ext cx="1264816" cy="50347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7315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Title_CAD_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B775AB1-8B69-4D64-8471-68D5A09F3E6B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4000"/>
                </a:schemeClr>
              </a:gs>
              <a:gs pos="20000">
                <a:schemeClr val="tx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5978747" y="3122762"/>
            <a:ext cx="6213252" cy="1314916"/>
          </a:xfrm>
          <a:prstGeom prst="rect">
            <a:avLst/>
          </a:prstGeom>
          <a:solidFill>
            <a:schemeClr val="accent5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263013" y="3508663"/>
            <a:ext cx="5540913" cy="543113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84839544-CD8F-415A-B932-6E4C0DBE0733}"/>
              </a:ext>
            </a:extLst>
          </p:cNvPr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/>
                </a:solidFill>
              </a:rPr>
              <a:t>2021 Flowserve Corporation :: Proprietary &amp; Confidential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F62823-5FE4-45ED-AFA8-D06231D6CF7E}"/>
              </a:ext>
            </a:extLst>
          </p:cNvPr>
          <p:cNvGrpSpPr/>
          <p:nvPr userDrawn="1"/>
        </p:nvGrpSpPr>
        <p:grpSpPr>
          <a:xfrm>
            <a:off x="204575" y="0"/>
            <a:ext cx="1337310" cy="685800"/>
            <a:chOff x="304800" y="0"/>
            <a:chExt cx="1698171" cy="87085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D7E5C17-92EA-4475-89CD-076ED6B963AB}"/>
                </a:ext>
              </a:extLst>
            </p:cNvPr>
            <p:cNvSpPr/>
            <p:nvPr userDrawn="1"/>
          </p:nvSpPr>
          <p:spPr>
            <a:xfrm>
              <a:off x="304800" y="0"/>
              <a:ext cx="1698171" cy="8708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724BDE-E68F-4933-9F9F-71CEB9EA8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477" y="183693"/>
              <a:ext cx="1264816" cy="50347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75162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DA49E-089B-4CFA-A9DE-15FCD30C2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32148-244C-4693-AE65-CDB1D03DB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349098"/>
      </p:ext>
    </p:extLst>
  </p:cSld>
  <p:clrMapOvr>
    <a:masterClrMapping/>
  </p:clrMapOvr>
  <p:hf hdr="0" ftr="0" dt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Title_CAD_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AE900C-39E7-4A13-B2BC-20260245C2EE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4000"/>
                </a:schemeClr>
              </a:gs>
              <a:gs pos="20000">
                <a:schemeClr val="tx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5978747" y="3121819"/>
            <a:ext cx="6213252" cy="1316802"/>
          </a:xfrm>
          <a:prstGeom prst="rect">
            <a:avLst/>
          </a:prstGeom>
          <a:solidFill>
            <a:schemeClr val="accent6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263013" y="3508663"/>
            <a:ext cx="5540913" cy="543113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5F32418E-744B-4ECE-97F9-E4A94BC72DB9}"/>
              </a:ext>
            </a:extLst>
          </p:cNvPr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/>
                </a:solidFill>
              </a:rPr>
              <a:t>2021 Flowserve Corporation :: Proprietary &amp; Confidential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B2D69B-EBE7-4D5F-8455-57483146DCBC}"/>
              </a:ext>
            </a:extLst>
          </p:cNvPr>
          <p:cNvGrpSpPr/>
          <p:nvPr userDrawn="1"/>
        </p:nvGrpSpPr>
        <p:grpSpPr>
          <a:xfrm>
            <a:off x="204575" y="0"/>
            <a:ext cx="1337310" cy="685800"/>
            <a:chOff x="304800" y="0"/>
            <a:chExt cx="1698171" cy="87085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659E589-14D5-4010-96FF-07D834B405D6}"/>
                </a:ext>
              </a:extLst>
            </p:cNvPr>
            <p:cNvSpPr/>
            <p:nvPr userDrawn="1"/>
          </p:nvSpPr>
          <p:spPr>
            <a:xfrm>
              <a:off x="304800" y="0"/>
              <a:ext cx="1698171" cy="8708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E4951B3-05CC-4018-9B8B-B88A30BDB6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477" y="183693"/>
              <a:ext cx="1264816" cy="50347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3436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Title_CAD_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DD71070-E341-461C-A01C-91BC4013E808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4000"/>
                </a:schemeClr>
              </a:gs>
              <a:gs pos="20000">
                <a:schemeClr val="tx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5978747" y="3131820"/>
            <a:ext cx="6213252" cy="1296800"/>
          </a:xfrm>
          <a:prstGeom prst="rect">
            <a:avLst/>
          </a:prstGeom>
          <a:solidFill>
            <a:schemeClr val="accent2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263013" y="3508663"/>
            <a:ext cx="5540913" cy="543113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5A5691BE-1C31-42AE-A145-98DD14A65331}"/>
              </a:ext>
            </a:extLst>
          </p:cNvPr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/>
                </a:solidFill>
              </a:rPr>
              <a:t>2021 Flowserve Corporation :: Proprietary &amp; Confidential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F9E15E6-B91B-465F-B2C6-B8FC730B6B1C}"/>
              </a:ext>
            </a:extLst>
          </p:cNvPr>
          <p:cNvGrpSpPr/>
          <p:nvPr userDrawn="1"/>
        </p:nvGrpSpPr>
        <p:grpSpPr>
          <a:xfrm>
            <a:off x="204575" y="0"/>
            <a:ext cx="1337310" cy="685800"/>
            <a:chOff x="304800" y="0"/>
            <a:chExt cx="1698171" cy="87085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329221-4CAE-4BBC-8745-00893D773B6E}"/>
                </a:ext>
              </a:extLst>
            </p:cNvPr>
            <p:cNvSpPr/>
            <p:nvPr userDrawn="1"/>
          </p:nvSpPr>
          <p:spPr>
            <a:xfrm>
              <a:off x="304800" y="0"/>
              <a:ext cx="1698171" cy="8708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93BACC9-509A-4557-8135-DD5367B395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477" y="183693"/>
              <a:ext cx="1264816" cy="50347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74338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verTitle_CAD_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FDC7B3-A252-480C-9DFD-1930A1967E83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4000"/>
                </a:schemeClr>
              </a:gs>
              <a:gs pos="20000">
                <a:schemeClr val="tx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5978747" y="3124200"/>
            <a:ext cx="6213252" cy="1319660"/>
          </a:xfrm>
          <a:prstGeom prst="rect">
            <a:avLst/>
          </a:prstGeom>
          <a:solidFill>
            <a:schemeClr val="accent4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263013" y="3508663"/>
            <a:ext cx="5540913" cy="543113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5A5691BE-1C31-42AE-A145-98DD14A65331}"/>
              </a:ext>
            </a:extLst>
          </p:cNvPr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/>
                </a:solidFill>
              </a:rPr>
              <a:t>2021 Flowserve Corporation :: Proprietary &amp; Confidential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F9E15E6-B91B-465F-B2C6-B8FC730B6B1C}"/>
              </a:ext>
            </a:extLst>
          </p:cNvPr>
          <p:cNvGrpSpPr/>
          <p:nvPr userDrawn="1"/>
        </p:nvGrpSpPr>
        <p:grpSpPr>
          <a:xfrm>
            <a:off x="204575" y="0"/>
            <a:ext cx="1337310" cy="685800"/>
            <a:chOff x="304800" y="0"/>
            <a:chExt cx="1698171" cy="87085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329221-4CAE-4BBC-8745-00893D773B6E}"/>
                </a:ext>
              </a:extLst>
            </p:cNvPr>
            <p:cNvSpPr/>
            <p:nvPr userDrawn="1"/>
          </p:nvSpPr>
          <p:spPr>
            <a:xfrm>
              <a:off x="304800" y="0"/>
              <a:ext cx="1698171" cy="8708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93BACC9-509A-4557-8135-DD5367B395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477" y="183693"/>
              <a:ext cx="1264816" cy="50347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03865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verTitle_CAD_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6214665-4194-4252-A11A-AF364DFFC88A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4000"/>
                </a:schemeClr>
              </a:gs>
              <a:gs pos="20000">
                <a:schemeClr val="tx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5978747" y="3121790"/>
            <a:ext cx="6213252" cy="1316860"/>
          </a:xfrm>
          <a:prstGeom prst="rect">
            <a:avLst/>
          </a:prstGeom>
          <a:solidFill>
            <a:schemeClr val="accent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263013" y="3508663"/>
            <a:ext cx="5540913" cy="543113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84839544-CD8F-415A-B932-6E4C0DBE0733}"/>
              </a:ext>
            </a:extLst>
          </p:cNvPr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/>
                </a:solidFill>
              </a:rPr>
              <a:t>2021 Flowserve Corporation :: Proprietary &amp; Confidential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F62823-5FE4-45ED-AFA8-D06231D6CF7E}"/>
              </a:ext>
            </a:extLst>
          </p:cNvPr>
          <p:cNvGrpSpPr/>
          <p:nvPr userDrawn="1"/>
        </p:nvGrpSpPr>
        <p:grpSpPr>
          <a:xfrm>
            <a:off x="204575" y="0"/>
            <a:ext cx="1337310" cy="685800"/>
            <a:chOff x="304800" y="0"/>
            <a:chExt cx="1698171" cy="87085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D7E5C17-92EA-4475-89CD-076ED6B963AB}"/>
                </a:ext>
              </a:extLst>
            </p:cNvPr>
            <p:cNvSpPr/>
            <p:nvPr userDrawn="1"/>
          </p:nvSpPr>
          <p:spPr>
            <a:xfrm>
              <a:off x="304800" y="0"/>
              <a:ext cx="1698171" cy="8708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724BDE-E68F-4933-9F9F-71CEB9EA8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477" y="183693"/>
              <a:ext cx="1264816" cy="50347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61034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Photo-Text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22422" y="1090861"/>
            <a:ext cx="11725103" cy="54829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22422" y="1090861"/>
            <a:ext cx="11725103" cy="548297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249329" y="1437573"/>
            <a:ext cx="6881046" cy="900591"/>
          </a:xfrm>
          <a:prstGeom prst="rect">
            <a:avLst/>
          </a:prstGeom>
        </p:spPr>
        <p:txBody>
          <a:bodyPr lIns="45720" tIns="22860" rIns="45720" bIns="22860" anchor="ctr" anchorCtr="0"/>
          <a:lstStyle>
            <a:lvl1pPr algn="r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244268" y="2338164"/>
            <a:ext cx="4886107" cy="59089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108" indent="0">
              <a:buFontTx/>
              <a:buNone/>
              <a:defRPr sz="1200"/>
            </a:lvl2pPr>
            <a:lvl3pPr marL="914217" indent="0">
              <a:buFontTx/>
              <a:buNone/>
              <a:defRPr sz="1200"/>
            </a:lvl3pPr>
            <a:lvl4pPr marL="1371325" indent="0">
              <a:buFontTx/>
              <a:buNone/>
              <a:defRPr sz="1200"/>
            </a:lvl4pPr>
            <a:lvl5pPr marL="1828434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028817"/>
      </p:ext>
    </p:extLst>
  </p:cSld>
  <p:clrMapOvr>
    <a:masterClrMapping/>
  </p:clrMapOvr>
  <p:transition spd="slow">
    <p:push dir="u"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320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Photo-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22422" y="1090861"/>
            <a:ext cx="11725103" cy="54829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22422" y="1090860"/>
            <a:ext cx="11725103" cy="54829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2450" y="1437573"/>
            <a:ext cx="6881046" cy="900591"/>
          </a:xfrm>
          <a:prstGeom prst="rect">
            <a:avLst/>
          </a:prstGeom>
        </p:spPr>
        <p:txBody>
          <a:bodyPr lIns="45720" tIns="22860" rIns="45720" bIns="22860" anchor="ctr" anchorCtr="0"/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2450" y="2338164"/>
            <a:ext cx="4886107" cy="44964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>
                <a:solidFill>
                  <a:schemeClr val="bg1"/>
                </a:solidFill>
              </a:defRPr>
            </a:lvl1pPr>
            <a:lvl2pPr marL="457108" indent="0">
              <a:buFontTx/>
              <a:buNone/>
              <a:defRPr sz="1200"/>
            </a:lvl2pPr>
            <a:lvl3pPr marL="914217" indent="0">
              <a:buFontTx/>
              <a:buNone/>
              <a:defRPr sz="1200"/>
            </a:lvl3pPr>
            <a:lvl4pPr marL="1371325" indent="0">
              <a:buFontTx/>
              <a:buNone/>
              <a:defRPr sz="1200"/>
            </a:lvl4pPr>
            <a:lvl5pPr marL="1828434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465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314" y="1673351"/>
            <a:ext cx="11319904" cy="4543969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60686" y="144835"/>
            <a:ext cx="6912654" cy="755052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3382038"/>
      </p:ext>
    </p:extLst>
  </p:cSld>
  <p:clrMapOvr>
    <a:masterClrMapping/>
  </p:clrMapOvr>
  <p:transition spd="slow">
    <p:push dir="u"/>
  </p:transition>
  <p:hf hdr="0" ftr="0" dt="0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4" y="1453722"/>
            <a:ext cx="5204616" cy="480117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434603" y="1453722"/>
            <a:ext cx="5204616" cy="480117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84086" y="159658"/>
            <a:ext cx="6889253" cy="729757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0460189"/>
      </p:ext>
    </p:extLst>
  </p:cSld>
  <p:clrMapOvr>
    <a:masterClrMapping/>
  </p:clrMapOvr>
  <p:transition spd="slow">
    <p:push dir="u"/>
  </p:transition>
  <p:hf hdr="0" ftr="0" dt="0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4" y="2152532"/>
            <a:ext cx="5204616" cy="410236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434603" y="2152532"/>
            <a:ext cx="5204616" cy="410236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64480" y="130702"/>
            <a:ext cx="690885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586584" y="1453722"/>
            <a:ext cx="5204616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>
                <a:solidFill>
                  <a:srgbClr val="C00000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434602" y="1453722"/>
            <a:ext cx="5204616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>
                <a:solidFill>
                  <a:srgbClr val="C00000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4743692"/>
      </p:ext>
    </p:extLst>
  </p:cSld>
  <p:clrMapOvr>
    <a:masterClrMapping/>
  </p:clrMapOvr>
  <p:transition spd="slow">
    <p:push dir="u"/>
  </p:transition>
  <p:hf hdr="0" ftr="0" dt="0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764480" y="144834"/>
            <a:ext cx="690885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1057653"/>
      </p:ext>
    </p:extLst>
  </p:cSld>
  <p:clrMapOvr>
    <a:masterClrMapping/>
  </p:clrMapOvr>
  <p:transition spd="slow">
    <p:push dir="u"/>
  </p:transition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96367F-4752-4161-BF61-107DFABE4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723429"/>
      </p:ext>
    </p:extLst>
  </p:cSld>
  <p:clrMapOvr>
    <a:masterClrMapping/>
  </p:clrMapOvr>
  <p:hf hdr="0" ftr="0" dt="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488338"/>
      </p:ext>
    </p:extLst>
  </p:cSld>
  <p:clrMapOvr>
    <a:masterClrMapping/>
  </p:clrMapOvr>
  <p:transition spd="slow">
    <p:push dir="u"/>
  </p:transition>
  <p:hf hdr="0" ftr="0" dt="0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6324" y="410830"/>
            <a:ext cx="11134797" cy="1073122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780397" y="6152561"/>
            <a:ext cx="6829706" cy="3600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325" y="942478"/>
            <a:ext cx="11134586" cy="541474"/>
          </a:xfrm>
          <a:prstGeom prst="rect">
            <a:avLst/>
          </a:prstGeo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>
                <a:latin typeface="Calibri Light" panose="020F0302020204030204" pitchFamily="34" charset="0"/>
              </a:rPr>
              <a:t>Enter your subheadline here</a:t>
            </a:r>
          </a:p>
        </p:txBody>
      </p:sp>
    </p:spTree>
    <p:extLst>
      <p:ext uri="{BB962C8B-B14F-4D97-AF65-F5344CB8AC3E}">
        <p14:creationId xmlns:p14="http://schemas.microsoft.com/office/powerpoint/2010/main" val="257232625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41" y="6653829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518402" y="6653213"/>
            <a:ext cx="4121151" cy="163512"/>
          </a:xfrm>
        </p:spPr>
        <p:txBody>
          <a:bodyPr>
            <a:noAutofit/>
          </a:bodyPr>
          <a:lstStyle>
            <a:lvl1pPr marL="0" indent="0" algn="r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97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194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291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389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1678452"/>
      </p:ext>
    </p:extLst>
  </p:cSld>
  <p:clrMapOvr>
    <a:masterClrMapping/>
  </p:clrMapOvr>
  <p:transition spd="slow">
    <p:push dir="u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41" y="6653829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3430" y="1673352"/>
            <a:ext cx="9628991" cy="4543969"/>
          </a:xfrm>
          <a:prstGeom prst="rect">
            <a:avLst/>
          </a:prstGeom>
        </p:spPr>
        <p:txBody>
          <a:bodyPr lIns="45720" tIns="22860" rIns="45720" bIns="22860"/>
          <a:lstStyle>
            <a:lvl1pPr marL="170653" indent="-17065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41" indent="-20399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293" indent="-17065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51" indent="-19525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1996" indent="-171446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13431" y="478663"/>
            <a:ext cx="962898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518402" y="6653213"/>
            <a:ext cx="4121151" cy="163512"/>
          </a:xfrm>
        </p:spPr>
        <p:txBody>
          <a:bodyPr>
            <a:noAutofit/>
          </a:bodyPr>
          <a:lstStyle>
            <a:lvl1pPr marL="0" indent="0" algn="r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97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194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291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389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2177317"/>
      </p:ext>
    </p:extLst>
  </p:cSld>
  <p:clrMapOvr>
    <a:masterClrMapping/>
  </p:clrMapOvr>
  <p:transition spd="slow">
    <p:push dir="u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Title_CA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6" t="3889" r="1876" b="3632"/>
          <a:stretch/>
        </p:blipFill>
        <p:spPr>
          <a:xfrm>
            <a:off x="189541" y="260604"/>
            <a:ext cx="11753850" cy="6343650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2026514" y="2818373"/>
            <a:ext cx="9936886" cy="1159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215042" y="3126627"/>
            <a:ext cx="955983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 descr="eim_logo_red.gi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3763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Title_CA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3" t="11244" r="4507" b="9085"/>
          <a:stretch/>
        </p:blipFill>
        <p:spPr>
          <a:xfrm>
            <a:off x="190500" y="247650"/>
            <a:ext cx="11772900" cy="6343650"/>
          </a:xfrm>
          <a:prstGeom prst="rect">
            <a:avLst/>
          </a:prstGeom>
        </p:spPr>
      </p:pic>
      <p:sp>
        <p:nvSpPr>
          <p:cNvPr id="2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9056" y="6663209"/>
            <a:ext cx="30719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pic>
        <p:nvPicPr>
          <p:cNvPr id="14" name="Picture 13" descr="eim_logo_red.gi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026514" y="2818373"/>
            <a:ext cx="9936886" cy="1159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15042" y="3126627"/>
            <a:ext cx="955983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7041072"/>
      </p:ext>
    </p:extLst>
  </p:cSld>
  <p:clrMapOvr>
    <a:masterClrMapping/>
  </p:clrMapOvr>
  <p:hf hdr="0" ftr="0" dt="0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Title_CAD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27" r="4868" b="17047"/>
          <a:stretch/>
        </p:blipFill>
        <p:spPr>
          <a:xfrm>
            <a:off x="203638" y="260604"/>
            <a:ext cx="11788816" cy="6336792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eim_logo_red.gi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026514" y="2818373"/>
            <a:ext cx="9936886" cy="1159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15042" y="3126627"/>
            <a:ext cx="955983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457096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Title_CAD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203638" y="260604"/>
            <a:ext cx="11768328" cy="6336792"/>
            <a:chOff x="203638" y="260604"/>
            <a:chExt cx="11768328" cy="633679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45" t="17913" r="1770" b="10915"/>
            <a:stretch/>
          </p:blipFill>
          <p:spPr>
            <a:xfrm>
              <a:off x="203638" y="260604"/>
              <a:ext cx="11768328" cy="633679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 userDrawn="1"/>
          </p:nvSpPr>
          <p:spPr>
            <a:xfrm>
              <a:off x="3184264" y="4141694"/>
              <a:ext cx="1376978" cy="494851"/>
            </a:xfrm>
            <a:custGeom>
              <a:avLst/>
              <a:gdLst>
                <a:gd name="connsiteX0" fmla="*/ 0 w 1258644"/>
                <a:gd name="connsiteY0" fmla="*/ 0 h 355002"/>
                <a:gd name="connsiteX1" fmla="*/ 1258644 w 1258644"/>
                <a:gd name="connsiteY1" fmla="*/ 0 h 355002"/>
                <a:gd name="connsiteX2" fmla="*/ 1258644 w 1258644"/>
                <a:gd name="connsiteY2" fmla="*/ 355002 h 355002"/>
                <a:gd name="connsiteX3" fmla="*/ 0 w 1258644"/>
                <a:gd name="connsiteY3" fmla="*/ 355002 h 355002"/>
                <a:gd name="connsiteX4" fmla="*/ 0 w 1258644"/>
                <a:gd name="connsiteY4" fmla="*/ 0 h 355002"/>
                <a:gd name="connsiteX0" fmla="*/ 118334 w 1376978"/>
                <a:gd name="connsiteY0" fmla="*/ 0 h 462578"/>
                <a:gd name="connsiteX1" fmla="*/ 1376978 w 1376978"/>
                <a:gd name="connsiteY1" fmla="*/ 0 h 462578"/>
                <a:gd name="connsiteX2" fmla="*/ 1376978 w 1376978"/>
                <a:gd name="connsiteY2" fmla="*/ 355002 h 462578"/>
                <a:gd name="connsiteX3" fmla="*/ 0 w 1376978"/>
                <a:gd name="connsiteY3" fmla="*/ 462578 h 462578"/>
                <a:gd name="connsiteX4" fmla="*/ 118334 w 1376978"/>
                <a:gd name="connsiteY4" fmla="*/ 0 h 462578"/>
                <a:gd name="connsiteX0" fmla="*/ 21515 w 1376978"/>
                <a:gd name="connsiteY0" fmla="*/ 75304 h 462578"/>
                <a:gd name="connsiteX1" fmla="*/ 1376978 w 1376978"/>
                <a:gd name="connsiteY1" fmla="*/ 0 h 462578"/>
                <a:gd name="connsiteX2" fmla="*/ 1376978 w 1376978"/>
                <a:gd name="connsiteY2" fmla="*/ 355002 h 462578"/>
                <a:gd name="connsiteX3" fmla="*/ 0 w 1376978"/>
                <a:gd name="connsiteY3" fmla="*/ 462578 h 462578"/>
                <a:gd name="connsiteX4" fmla="*/ 21515 w 1376978"/>
                <a:gd name="connsiteY4" fmla="*/ 75304 h 46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6978" h="462578">
                  <a:moveTo>
                    <a:pt x="21515" y="75304"/>
                  </a:moveTo>
                  <a:lnTo>
                    <a:pt x="1376978" y="0"/>
                  </a:lnTo>
                  <a:lnTo>
                    <a:pt x="1376978" y="355002"/>
                  </a:lnTo>
                  <a:lnTo>
                    <a:pt x="0" y="462578"/>
                  </a:lnTo>
                  <a:lnTo>
                    <a:pt x="21515" y="753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9056" y="6663209"/>
            <a:ext cx="30719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pic>
        <p:nvPicPr>
          <p:cNvPr id="14" name="Picture 13" descr="eim_logo_red.gi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2026514" y="2818373"/>
            <a:ext cx="9936886" cy="1159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15042" y="3126627"/>
            <a:ext cx="955983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717399"/>
      </p:ext>
    </p:extLst>
  </p:cSld>
  <p:clrMapOvr>
    <a:masterClrMapping/>
  </p:clrMapOvr>
  <p:hf hdr="0" ftr="0" dt="0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Title_CAD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83DAA8E3-FCE2-40FE-93D7-94E17D41C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9033" y="255638"/>
            <a:ext cx="8500165" cy="6331975"/>
          </a:xfrm>
          <a:prstGeom prst="rect">
            <a:avLst/>
          </a:prstGeom>
        </p:spPr>
      </p:pic>
      <p:sp>
        <p:nvSpPr>
          <p:cNvPr id="2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9056" y="6663209"/>
            <a:ext cx="30719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59366" y="2818373"/>
            <a:ext cx="9936886" cy="1159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7894" y="3126627"/>
            <a:ext cx="955983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 descr="eim_logo_red.gi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2026514" y="2818373"/>
            <a:ext cx="9936886" cy="1159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61566330"/>
      </p:ext>
    </p:extLst>
  </p:cSld>
  <p:clrMapOvr>
    <a:masterClrMapping/>
  </p:clrMapOvr>
  <p:hf hdr="0" ftr="0" dt="0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Title_CAD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2" t="3611" r="1840" b="3889"/>
          <a:stretch/>
        </p:blipFill>
        <p:spPr>
          <a:xfrm>
            <a:off x="190500" y="247650"/>
            <a:ext cx="11772900" cy="634365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516392" y="1839779"/>
            <a:ext cx="5159215" cy="221824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8" y="2350916"/>
            <a:ext cx="3048002" cy="1140784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3516392" y="4047361"/>
            <a:ext cx="5159215" cy="715920"/>
          </a:xfrm>
          <a:prstGeom prst="rect">
            <a:avLst/>
          </a:prstGeom>
          <a:solidFill>
            <a:srgbClr val="C00000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802017" y="4203049"/>
            <a:ext cx="4587965" cy="386215"/>
          </a:xfrm>
          <a:prstGeom prst="rect">
            <a:avLst/>
          </a:prstGeom>
        </p:spPr>
        <p:txBody>
          <a:bodyPr lIns="45720" tIns="22860" rIns="45720" bIns="22860" anchor="ctr" anchorCtr="0"/>
          <a:lstStyle>
            <a:lvl1pPr algn="ctr">
              <a:defRPr sz="1200" b="1" cap="all" spc="34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7993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G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29388" y="1395663"/>
            <a:ext cx="4644777" cy="487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29387" y="1395663"/>
            <a:ext cx="4644777" cy="48768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560741" y="1395663"/>
            <a:ext cx="6078477" cy="4876800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8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8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200A1A-CC8F-485A-9728-8533475F9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453C87B-CFC3-4C32-ABE0-193639696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257020"/>
      </p:ext>
    </p:extLst>
  </p:cSld>
  <p:clrMapOvr>
    <a:masterClrMapping/>
  </p:clrMapOvr>
  <p:hf hdr="0" ftr="0" dt="0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Title_CAD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19F382E6-EB8A-421E-A98B-F26D58776A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00" y="266699"/>
            <a:ext cx="6616700" cy="632460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129292" y="1801679"/>
            <a:ext cx="5159215" cy="221824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898" y="2312816"/>
            <a:ext cx="3048002" cy="1140784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5129292" y="4009261"/>
            <a:ext cx="5159215" cy="715920"/>
          </a:xfrm>
          <a:prstGeom prst="rect">
            <a:avLst/>
          </a:prstGeom>
          <a:solidFill>
            <a:srgbClr val="C00000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414917" y="4164949"/>
            <a:ext cx="4587965" cy="386215"/>
          </a:xfrm>
          <a:prstGeom prst="rect">
            <a:avLst/>
          </a:prstGeom>
        </p:spPr>
        <p:txBody>
          <a:bodyPr lIns="45720" tIns="22860" rIns="45720" bIns="22860" anchor="ctr" anchorCtr="0"/>
          <a:lstStyle>
            <a:lvl1pPr algn="ctr">
              <a:defRPr sz="1200" b="1" cap="all" spc="34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6049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4126" y="2323578"/>
            <a:ext cx="9438362" cy="901874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48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84126" y="3375068"/>
            <a:ext cx="9475940" cy="77104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5980164"/>
      </p:ext>
    </p:extLst>
  </p:cSld>
  <p:clrMapOvr>
    <a:masterClrMapping/>
  </p:clrMapOvr>
  <p:hf hdr="0" ftr="0" dt="0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5468" y="1347538"/>
            <a:ext cx="11730625" cy="43313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225468" y="1347538"/>
            <a:ext cx="11730625" cy="4331368"/>
          </a:xfrm>
          <a:prstGeom prst="rect">
            <a:avLst/>
          </a:prstGeom>
          <a:ln>
            <a:noFill/>
          </a:ln>
        </p:spPr>
        <p:txBody>
          <a:bodyPr vert="horz" lIns="45720" tIns="22860" rIns="45720" bIns="22860"/>
          <a:lstStyle>
            <a:lvl1pPr marL="0" indent="0">
              <a:buFontTx/>
              <a:buNone/>
              <a:defRPr sz="1800"/>
            </a:lvl1pPr>
          </a:lstStyle>
          <a:p>
            <a:r>
              <a:rPr lang="en-US" dirty="0"/>
              <a:t>Drag Photo here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4126" y="2323578"/>
            <a:ext cx="9438362" cy="901874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84126" y="3375068"/>
            <a:ext cx="9475940" cy="77104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9260571"/>
      </p:ext>
    </p:extLst>
  </p:cSld>
  <p:clrMapOvr>
    <a:masterClrMapping/>
  </p:clrMapOvr>
  <p:hf hdr="0" ftr="0" dt="0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256751" y="273050"/>
            <a:ext cx="5690774" cy="63007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947797" y="274811"/>
            <a:ext cx="4308954" cy="629902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17106" y="752316"/>
            <a:ext cx="3651338" cy="1717232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56751" y="273050"/>
            <a:ext cx="5690774" cy="63007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2362701"/>
      </p:ext>
    </p:extLst>
  </p:cSld>
  <p:clrMapOvr>
    <a:masterClrMapping/>
  </p:clrMapOvr>
  <p:hf hdr="0" ftr="0" dt="0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9633" y="1170641"/>
            <a:ext cx="5376578" cy="658159"/>
          </a:xfrm>
          <a:prstGeom prst="rect">
            <a:avLst/>
          </a:prstGeom>
        </p:spPr>
        <p:txBody>
          <a:bodyPr lIns="45720" tIns="22860" rIns="45720" bIns="22860" anchor="b" anchorCtr="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6054810" y="278027"/>
            <a:ext cx="5894173" cy="63037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9633" y="1770743"/>
            <a:ext cx="5376578" cy="1028063"/>
          </a:xfrm>
          <a:prstGeom prst="rect">
            <a:avLst/>
          </a:prstGeom>
        </p:spPr>
        <p:txBody>
          <a:bodyPr lIns="45720" rIns="45720"/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54809" y="282341"/>
            <a:ext cx="5894173" cy="63037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2540121"/>
      </p:ext>
    </p:extLst>
  </p:cSld>
  <p:clrMapOvr>
    <a:masterClrMapping/>
  </p:clrMapOvr>
  <p:hf hdr="0" ftr="0" dt="0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104235" y="3691149"/>
            <a:ext cx="9847815" cy="28898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105006" y="3691149"/>
            <a:ext cx="9847045" cy="288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105006" y="279372"/>
            <a:ext cx="9847815" cy="341177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58643" y="1132539"/>
            <a:ext cx="5376578" cy="658159"/>
          </a:xfrm>
          <a:prstGeom prst="rect">
            <a:avLst/>
          </a:prstGeom>
        </p:spPr>
        <p:txBody>
          <a:bodyPr lIns="45720" tIns="22860" rIns="45720" bIns="22860" anchor="b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358643" y="1732641"/>
            <a:ext cx="5376578" cy="1028063"/>
          </a:xfrm>
          <a:prstGeom prst="rect">
            <a:avLst/>
          </a:prstGeom>
        </p:spPr>
        <p:txBody>
          <a:bodyPr lIns="45720" rIns="45720"/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11428"/>
      </p:ext>
    </p:extLst>
  </p:cSld>
  <p:clrMapOvr>
    <a:masterClrMapping/>
  </p:clrMapOvr>
  <p:hf hdr="0" ftr="0" dt="0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Photo-Text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22422" y="1090861"/>
            <a:ext cx="11725103" cy="54829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22422" y="1090861"/>
            <a:ext cx="11725103" cy="548297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249329" y="1437573"/>
            <a:ext cx="6881046" cy="900591"/>
          </a:xfrm>
          <a:prstGeom prst="rect">
            <a:avLst/>
          </a:prstGeom>
        </p:spPr>
        <p:txBody>
          <a:bodyPr lIns="45720" tIns="22860" rIns="45720" bIns="22860" anchor="ctr" anchorCtr="0"/>
          <a:lstStyle>
            <a:lvl1pPr algn="r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244268" y="2338164"/>
            <a:ext cx="4886107" cy="59089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108" indent="0">
              <a:buFontTx/>
              <a:buNone/>
              <a:defRPr sz="1200"/>
            </a:lvl2pPr>
            <a:lvl3pPr marL="914217" indent="0">
              <a:buFontTx/>
              <a:buNone/>
              <a:defRPr sz="1200"/>
            </a:lvl3pPr>
            <a:lvl4pPr marL="1371325" indent="0">
              <a:buFontTx/>
              <a:buNone/>
              <a:defRPr sz="1200"/>
            </a:lvl4pPr>
            <a:lvl5pPr marL="1828434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335484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320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Photo-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22422" y="1090861"/>
            <a:ext cx="11725103" cy="54829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22422" y="1090860"/>
            <a:ext cx="11725103" cy="54829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2450" y="1437573"/>
            <a:ext cx="6881046" cy="900591"/>
          </a:xfrm>
          <a:prstGeom prst="rect">
            <a:avLst/>
          </a:prstGeom>
        </p:spPr>
        <p:txBody>
          <a:bodyPr lIns="45720" tIns="22860" rIns="45720" bIns="22860" anchor="ctr" anchorCtr="0"/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2450" y="2338164"/>
            <a:ext cx="4886107" cy="44964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>
                <a:solidFill>
                  <a:schemeClr val="bg1"/>
                </a:solidFill>
              </a:defRPr>
            </a:lvl1pPr>
            <a:lvl2pPr marL="457108" indent="0">
              <a:buFontTx/>
              <a:buNone/>
              <a:defRPr sz="1200"/>
            </a:lvl2pPr>
            <a:lvl3pPr marL="914217" indent="0">
              <a:buFontTx/>
              <a:buNone/>
              <a:defRPr sz="1200"/>
            </a:lvl3pPr>
            <a:lvl4pPr marL="1371325" indent="0">
              <a:buFontTx/>
              <a:buNone/>
              <a:defRPr sz="1200"/>
            </a:lvl4pPr>
            <a:lvl5pPr marL="1828434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686686"/>
      </p:ext>
    </p:extLst>
  </p:cSld>
  <p:clrMapOvr>
    <a:masterClrMapping/>
  </p:clrMapOvr>
  <p:hf hdr="0" ftr="0" dt="0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0228" y="1673351"/>
            <a:ext cx="9628990" cy="4543969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10229" y="478663"/>
            <a:ext cx="962898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</a:t>
            </a:r>
            <a:r>
              <a:rPr lang="en-US"/>
              <a:t>to edit Master </a:t>
            </a:r>
            <a:r>
              <a:rPr lang="en-US" dirty="0"/>
              <a:t>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9791545"/>
      </p:ext>
    </p:extLst>
  </p:cSld>
  <p:clrMapOvr>
    <a:masterClrMapping/>
  </p:clrMapOvr>
  <p:hf hdr="0" ftr="0" dt="0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4" y="1453722"/>
            <a:ext cx="5204616" cy="480117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434603" y="1453722"/>
            <a:ext cx="5204616" cy="480117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10229" y="478663"/>
            <a:ext cx="962898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411799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verTitle_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ollusk&#10;&#10;Description automatically generated">
            <a:extLst>
              <a:ext uri="{FF2B5EF4-FFF2-40B4-BE49-F238E27FC236}">
                <a16:creationId xmlns:a16="http://schemas.microsoft.com/office/drawing/2014/main" id="{398B6BBD-8A92-464A-B366-DB97067C0F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9D3803-4291-44D8-B026-515F495E0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078" y="3026504"/>
            <a:ext cx="5531845" cy="804993"/>
          </a:xfrm>
          <a:prstGeom prst="roundRect">
            <a:avLst>
              <a:gd name="adj" fmla="val 8647"/>
            </a:avLst>
          </a:prstGeom>
          <a:noFill/>
          <a:ln>
            <a:noFill/>
          </a:ln>
        </p:spPr>
        <p:txBody>
          <a:bodyPr wrap="none" lIns="182880" tIns="91440" rIns="182880" bIns="91440">
            <a:spAutoFit/>
          </a:bodyPr>
          <a:lstStyle>
            <a:lvl1pPr algn="ctr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6E777D-D760-421C-BA72-FC588B797E8E}"/>
              </a:ext>
            </a:extLst>
          </p:cNvPr>
          <p:cNvGrpSpPr/>
          <p:nvPr userDrawn="1"/>
        </p:nvGrpSpPr>
        <p:grpSpPr>
          <a:xfrm>
            <a:off x="-1" y="6473476"/>
            <a:ext cx="12192001" cy="56850"/>
            <a:chOff x="-1" y="6416625"/>
            <a:chExt cx="12192001" cy="11370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CF61AC8-1F0C-4D76-9E12-7225A17CDEFF}"/>
                </a:ext>
              </a:extLst>
            </p:cNvPr>
            <p:cNvSpPr/>
            <p:nvPr/>
          </p:nvSpPr>
          <p:spPr>
            <a:xfrm rot="10800000">
              <a:off x="-1" y="6416626"/>
              <a:ext cx="12192001" cy="113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72289631-2B70-4738-B1E3-B35A55B936D8}"/>
                </a:ext>
              </a:extLst>
            </p:cNvPr>
            <p:cNvSpPr/>
            <p:nvPr userDrawn="1"/>
          </p:nvSpPr>
          <p:spPr>
            <a:xfrm rot="10800000">
              <a:off x="650874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359D5C1D-7DD8-4FCC-AA5E-E32B7CB8BDF9}"/>
                </a:ext>
              </a:extLst>
            </p:cNvPr>
            <p:cNvSpPr/>
            <p:nvPr/>
          </p:nvSpPr>
          <p:spPr>
            <a:xfrm rot="10800000">
              <a:off x="1361482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9BAAEF96-A873-4652-92A6-2AF0616EE25D}"/>
                </a:ext>
              </a:extLst>
            </p:cNvPr>
            <p:cNvSpPr/>
            <p:nvPr/>
          </p:nvSpPr>
          <p:spPr>
            <a:xfrm rot="10800000">
              <a:off x="2076953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F87AA61F-DC93-4407-AF20-AB03748D73E9}"/>
                </a:ext>
              </a:extLst>
            </p:cNvPr>
            <p:cNvSpPr/>
            <p:nvPr userDrawn="1"/>
          </p:nvSpPr>
          <p:spPr>
            <a:xfrm rot="10800000">
              <a:off x="-1" y="6416627"/>
              <a:ext cx="711201" cy="113699"/>
            </a:xfrm>
            <a:custGeom>
              <a:avLst/>
              <a:gdLst>
                <a:gd name="connsiteX0" fmla="*/ 57150 w 711201"/>
                <a:gd name="connsiteY0" fmla="*/ 0 h 101600"/>
                <a:gd name="connsiteX1" fmla="*/ 711201 w 711201"/>
                <a:gd name="connsiteY1" fmla="*/ 0 h 101600"/>
                <a:gd name="connsiteX2" fmla="*/ 711201 w 711201"/>
                <a:gd name="connsiteY2" fmla="*/ 101600 h 101600"/>
                <a:gd name="connsiteX3" fmla="*/ 0 w 711201"/>
                <a:gd name="connsiteY3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201" h="101600">
                  <a:moveTo>
                    <a:pt x="57150" y="0"/>
                  </a:moveTo>
                  <a:lnTo>
                    <a:pt x="711201" y="0"/>
                  </a:lnTo>
                  <a:lnTo>
                    <a:pt x="711201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AA0BCEB0-8213-46E7-BB58-A8152769A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8" name="Footer Placeholder 5">
            <a:extLst>
              <a:ext uri="{FF2B5EF4-FFF2-40B4-BE49-F238E27FC236}">
                <a16:creationId xmlns:a16="http://schemas.microsoft.com/office/drawing/2014/main" id="{29D994EB-DDB0-4A7B-BFC7-A6E702811650}"/>
              </a:ext>
            </a:extLst>
          </p:cNvPr>
          <p:cNvSpPr txBox="1">
            <a:spLocks/>
          </p:cNvSpPr>
          <p:nvPr userDrawn="1"/>
        </p:nvSpPr>
        <p:spPr>
          <a:xfrm>
            <a:off x="8006195" y="6530325"/>
            <a:ext cx="3860800" cy="345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2022 Flowserve Corporation :: Proprietary &amp; Confidential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CDA2EA-8C2D-467E-AD93-81CA13649497}"/>
              </a:ext>
            </a:extLst>
          </p:cNvPr>
          <p:cNvGrpSpPr/>
          <p:nvPr userDrawn="1"/>
        </p:nvGrpSpPr>
        <p:grpSpPr>
          <a:xfrm>
            <a:off x="175847" y="0"/>
            <a:ext cx="1224327" cy="627860"/>
            <a:chOff x="76199" y="71751"/>
            <a:chExt cx="1637036" cy="83950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3C4EFA7-291A-4707-A497-F47D7BD39551}"/>
                </a:ext>
              </a:extLst>
            </p:cNvPr>
            <p:cNvSpPr/>
            <p:nvPr userDrawn="1"/>
          </p:nvSpPr>
          <p:spPr>
            <a:xfrm>
              <a:off x="76199" y="71751"/>
              <a:ext cx="1637036" cy="83950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8293CB61-F541-456C-AE08-6192A19A6A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5005" y="282264"/>
              <a:ext cx="1139424" cy="418479"/>
            </a:xfrm>
            <a:prstGeom prst="rect">
              <a:avLst/>
            </a:prstGeom>
          </p:spPr>
        </p:pic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824DE77A-D4AD-4F9E-80A4-9B7F047AEE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599" y="6650236"/>
            <a:ext cx="852167" cy="8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5334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G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038379" y="1395663"/>
            <a:ext cx="4600840" cy="487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38378" y="1395663"/>
            <a:ext cx="4600840" cy="48768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73326" y="1395663"/>
            <a:ext cx="6078477" cy="4876800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8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8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C8C2F1-DCB4-4D49-908F-0610A630B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50A5CC1-DC12-4CFF-A420-DCC54D36D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982175"/>
      </p:ext>
    </p:extLst>
  </p:cSld>
  <p:clrMapOvr>
    <a:masterClrMapping/>
  </p:clrMapOvr>
  <p:hf hdr="0" ftr="0" dt="0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4" y="2152532"/>
            <a:ext cx="5204616" cy="410236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434603" y="2152532"/>
            <a:ext cx="5204616" cy="410236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10229" y="478663"/>
            <a:ext cx="962898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586584" y="1453722"/>
            <a:ext cx="5204616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>
                <a:solidFill>
                  <a:srgbClr val="C00000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434602" y="1453722"/>
            <a:ext cx="5204616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>
                <a:solidFill>
                  <a:srgbClr val="C00000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8548701"/>
      </p:ext>
    </p:extLst>
  </p:cSld>
  <p:clrMapOvr>
    <a:masterClrMapping/>
  </p:clrMapOvr>
  <p:hf hdr="0" ftr="0" dt="0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10229" y="478663"/>
            <a:ext cx="962898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2222139"/>
      </p:ext>
    </p:extLst>
  </p:cSld>
  <p:clrMapOvr>
    <a:masterClrMapping/>
  </p:clrMapOvr>
  <p:hf hdr="0" ftr="0" dt="0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5129665"/>
      </p:ext>
    </p:extLst>
  </p:cSld>
  <p:clrMapOvr>
    <a:masterClrMapping/>
  </p:clrMapOvr>
  <p:hf hdr="0" ftr="0" dt="0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G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29388" y="1395663"/>
            <a:ext cx="4644777" cy="51786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29387" y="1395663"/>
            <a:ext cx="4644777" cy="517867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560741" y="1395663"/>
            <a:ext cx="6078477" cy="4876800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8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8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10229" y="478663"/>
            <a:ext cx="962898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</a:t>
            </a:r>
            <a:r>
              <a:rPr lang="en-US"/>
              <a:t>to edit Master </a:t>
            </a:r>
            <a:r>
              <a:rPr lang="en-US" dirty="0"/>
              <a:t>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5581400"/>
      </p:ext>
    </p:extLst>
  </p:cSld>
  <p:clrMapOvr>
    <a:masterClrMapping/>
  </p:clrMapOvr>
  <p:hf hdr="0" ftr="0" dt="0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G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038379" y="1395663"/>
            <a:ext cx="4600840" cy="51786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38378" y="1395663"/>
            <a:ext cx="4600840" cy="517867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73326" y="1395663"/>
            <a:ext cx="6078477" cy="4876800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8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8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10229" y="478663"/>
            <a:ext cx="962898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</a:t>
            </a:r>
            <a:r>
              <a:rPr lang="en-US"/>
              <a:t>to edit Master </a:t>
            </a:r>
            <a:r>
              <a:rPr lang="en-US" dirty="0"/>
              <a:t>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2008841"/>
      </p:ext>
    </p:extLst>
  </p:cSld>
  <p:clrMapOvr>
    <a:masterClrMapping/>
  </p:clrMapOvr>
  <p:hf hdr="0" ftr="0" dt="0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XL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107373" y="279372"/>
            <a:ext cx="5845448" cy="62988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107373" y="279779"/>
            <a:ext cx="5841242" cy="62984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49633" y="1170641"/>
            <a:ext cx="5376578" cy="658159"/>
          </a:xfrm>
          <a:prstGeom prst="rect">
            <a:avLst/>
          </a:prstGeom>
        </p:spPr>
        <p:txBody>
          <a:bodyPr lIns="45720" tIns="22860" rIns="45720" bIns="22860" anchor="b" anchorCtr="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449633" y="1957137"/>
            <a:ext cx="5376578" cy="4346182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5715830"/>
      </p:ext>
    </p:extLst>
  </p:cSld>
  <p:clrMapOvr>
    <a:masterClrMapping/>
  </p:clrMapOvr>
  <p:hf hdr="0" ftr="0" dt="0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215034" y="1396170"/>
            <a:ext cx="11748611" cy="14195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65980" y="1396170"/>
            <a:ext cx="2350253" cy="1419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15035" y="1396170"/>
            <a:ext cx="2359174" cy="1419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576024" y="1396170"/>
            <a:ext cx="2335885" cy="1419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906196" y="1396170"/>
            <a:ext cx="2359783" cy="1419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9616233" y="1396170"/>
            <a:ext cx="2349383" cy="1419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574817" y="2297818"/>
            <a:ext cx="0" cy="429360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4906198" y="2297818"/>
            <a:ext cx="0" cy="429360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7266702" y="2297818"/>
            <a:ext cx="0" cy="429360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9614263" y="2297818"/>
            <a:ext cx="0" cy="429360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222750" y="282294"/>
            <a:ext cx="11740896" cy="881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065623" y="528450"/>
            <a:ext cx="9380823" cy="385721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2800" b="1" cap="all" spc="6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34" y="469560"/>
            <a:ext cx="1253264" cy="498873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>
          <a:xfrm>
            <a:off x="2575373" y="1163665"/>
            <a:ext cx="722" cy="2579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4905476" y="1163665"/>
            <a:ext cx="722" cy="2579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7265980" y="1163665"/>
            <a:ext cx="722" cy="2579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9613541" y="1163665"/>
            <a:ext cx="722" cy="2579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214313" y="2816225"/>
            <a:ext cx="2360612" cy="377507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Content Placeholder 4"/>
          <p:cNvSpPr>
            <a:spLocks noGrp="1"/>
          </p:cNvSpPr>
          <p:nvPr>
            <p:ph sz="quarter" idx="17"/>
          </p:nvPr>
        </p:nvSpPr>
        <p:spPr>
          <a:xfrm>
            <a:off x="2574209" y="2815766"/>
            <a:ext cx="2326277" cy="377507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Content Placeholder 4"/>
          <p:cNvSpPr>
            <a:spLocks noGrp="1"/>
          </p:cNvSpPr>
          <p:nvPr>
            <p:ph sz="quarter" idx="18"/>
          </p:nvPr>
        </p:nvSpPr>
        <p:spPr>
          <a:xfrm>
            <a:off x="4911800" y="2815188"/>
            <a:ext cx="2360612" cy="377507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Content Placeholder 4"/>
          <p:cNvSpPr>
            <a:spLocks noGrp="1"/>
          </p:cNvSpPr>
          <p:nvPr>
            <p:ph sz="quarter" idx="19"/>
          </p:nvPr>
        </p:nvSpPr>
        <p:spPr>
          <a:xfrm>
            <a:off x="7278013" y="2815188"/>
            <a:ext cx="2329817" cy="377507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Content Placeholder 4"/>
          <p:cNvSpPr>
            <a:spLocks noGrp="1"/>
          </p:cNvSpPr>
          <p:nvPr>
            <p:ph sz="quarter" idx="20"/>
          </p:nvPr>
        </p:nvSpPr>
        <p:spPr>
          <a:xfrm>
            <a:off x="9603033" y="2815188"/>
            <a:ext cx="2360612" cy="377507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934061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Title_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D3803-4291-44D8-B026-515F495E0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078" y="3026504"/>
            <a:ext cx="5531845" cy="804993"/>
          </a:xfrm>
          <a:prstGeom prst="round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lIns="182880" tIns="91440" rIns="182880" bIns="91440">
            <a:sp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AA0BCEB0-8213-46E7-BB58-A8152769A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30CC2F-A74D-4636-82A9-AFDDB7C8F9DF}"/>
              </a:ext>
            </a:extLst>
          </p:cNvPr>
          <p:cNvGrpSpPr/>
          <p:nvPr userDrawn="1"/>
        </p:nvGrpSpPr>
        <p:grpSpPr>
          <a:xfrm>
            <a:off x="9218023" y="6517263"/>
            <a:ext cx="2973977" cy="45719"/>
            <a:chOff x="-1" y="6416625"/>
            <a:chExt cx="12192001" cy="11370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E37F39C-F1C3-42C2-B361-53ED230ACD59}"/>
                </a:ext>
              </a:extLst>
            </p:cNvPr>
            <p:cNvSpPr/>
            <p:nvPr/>
          </p:nvSpPr>
          <p:spPr>
            <a:xfrm rot="10800000">
              <a:off x="-1" y="6416626"/>
              <a:ext cx="12192001" cy="113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47386532-D1DB-49B8-BD53-0218C77B644C}"/>
                </a:ext>
              </a:extLst>
            </p:cNvPr>
            <p:cNvSpPr/>
            <p:nvPr userDrawn="1"/>
          </p:nvSpPr>
          <p:spPr>
            <a:xfrm rot="10800000">
              <a:off x="650874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7F170ED6-2724-4DA6-9F3E-F373851BFF87}"/>
                </a:ext>
              </a:extLst>
            </p:cNvPr>
            <p:cNvSpPr/>
            <p:nvPr/>
          </p:nvSpPr>
          <p:spPr>
            <a:xfrm rot="10800000">
              <a:off x="1361482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BE9D2751-8CFB-4C63-B1A9-7AE4AC716ACA}"/>
                </a:ext>
              </a:extLst>
            </p:cNvPr>
            <p:cNvSpPr/>
            <p:nvPr/>
          </p:nvSpPr>
          <p:spPr>
            <a:xfrm rot="10800000">
              <a:off x="2076953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8F688F65-D666-4DEB-983C-C1C108E7715A}"/>
                </a:ext>
              </a:extLst>
            </p:cNvPr>
            <p:cNvSpPr/>
            <p:nvPr userDrawn="1"/>
          </p:nvSpPr>
          <p:spPr>
            <a:xfrm rot="10800000">
              <a:off x="-1" y="6416627"/>
              <a:ext cx="711201" cy="113699"/>
            </a:xfrm>
            <a:custGeom>
              <a:avLst/>
              <a:gdLst>
                <a:gd name="connsiteX0" fmla="*/ 57150 w 711201"/>
                <a:gd name="connsiteY0" fmla="*/ 0 h 101600"/>
                <a:gd name="connsiteX1" fmla="*/ 711201 w 711201"/>
                <a:gd name="connsiteY1" fmla="*/ 0 h 101600"/>
                <a:gd name="connsiteX2" fmla="*/ 711201 w 711201"/>
                <a:gd name="connsiteY2" fmla="*/ 101600 h 101600"/>
                <a:gd name="connsiteX3" fmla="*/ 0 w 711201"/>
                <a:gd name="connsiteY3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201" h="101600">
                  <a:moveTo>
                    <a:pt x="57150" y="0"/>
                  </a:moveTo>
                  <a:lnTo>
                    <a:pt x="711201" y="0"/>
                  </a:lnTo>
                  <a:lnTo>
                    <a:pt x="711201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1E04BB16-7341-4FE7-8F52-2798EDA730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005" y="282263"/>
            <a:ext cx="1139424" cy="418479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0C47F16F-3FF4-47D5-9339-1E6EDFD4A9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5005" y="6636704"/>
            <a:ext cx="1139424" cy="117466"/>
          </a:xfrm>
          <a:prstGeom prst="rect">
            <a:avLst/>
          </a:prstGeom>
        </p:spPr>
      </p:pic>
      <p:sp>
        <p:nvSpPr>
          <p:cNvPr id="36" name="Footer Placeholder 5">
            <a:extLst>
              <a:ext uri="{FF2B5EF4-FFF2-40B4-BE49-F238E27FC236}">
                <a16:creationId xmlns:a16="http://schemas.microsoft.com/office/drawing/2014/main" id="{E32607AA-6FE6-4E50-976E-60A93D7E8C3E}"/>
              </a:ext>
            </a:extLst>
          </p:cNvPr>
          <p:cNvSpPr txBox="1">
            <a:spLocks/>
          </p:cNvSpPr>
          <p:nvPr userDrawn="1"/>
        </p:nvSpPr>
        <p:spPr>
          <a:xfrm>
            <a:off x="8097635" y="6581775"/>
            <a:ext cx="3860800" cy="2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2023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68133336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verTitle_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ollusk&#10;&#10;Description automatically generated">
            <a:extLst>
              <a:ext uri="{FF2B5EF4-FFF2-40B4-BE49-F238E27FC236}">
                <a16:creationId xmlns:a16="http://schemas.microsoft.com/office/drawing/2014/main" id="{398B6BBD-8A92-464A-B366-DB97067C0F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9D3803-4291-44D8-B026-515F495E0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078" y="3026504"/>
            <a:ext cx="5531845" cy="804993"/>
          </a:xfrm>
          <a:prstGeom prst="roundRect">
            <a:avLst>
              <a:gd name="adj" fmla="val 8647"/>
            </a:avLst>
          </a:prstGeom>
          <a:noFill/>
          <a:ln>
            <a:noFill/>
          </a:ln>
        </p:spPr>
        <p:txBody>
          <a:bodyPr wrap="none" lIns="182880" tIns="91440" rIns="182880" bIns="91440">
            <a:spAutoFit/>
          </a:bodyPr>
          <a:lstStyle>
            <a:lvl1pPr algn="ctr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AA0BCEB0-8213-46E7-BB58-A8152769A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88B1C80-1D89-4298-9C4D-E81958560B41}"/>
              </a:ext>
            </a:extLst>
          </p:cNvPr>
          <p:cNvGrpSpPr/>
          <p:nvPr userDrawn="1"/>
        </p:nvGrpSpPr>
        <p:grpSpPr>
          <a:xfrm>
            <a:off x="9218023" y="6517263"/>
            <a:ext cx="2973977" cy="45719"/>
            <a:chOff x="-1" y="6416625"/>
            <a:chExt cx="12192001" cy="11370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EBCB44-87D5-4EC9-A5EC-2EC3CFD58B58}"/>
                </a:ext>
              </a:extLst>
            </p:cNvPr>
            <p:cNvSpPr/>
            <p:nvPr/>
          </p:nvSpPr>
          <p:spPr>
            <a:xfrm rot="10800000">
              <a:off x="-1" y="6416626"/>
              <a:ext cx="12192001" cy="113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6D140930-BAD8-4F3B-A439-A532D32C665E}"/>
                </a:ext>
              </a:extLst>
            </p:cNvPr>
            <p:cNvSpPr/>
            <p:nvPr userDrawn="1"/>
          </p:nvSpPr>
          <p:spPr>
            <a:xfrm rot="10800000">
              <a:off x="650874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6DF3339B-8B3C-46FD-AA12-40E1929FF02C}"/>
                </a:ext>
              </a:extLst>
            </p:cNvPr>
            <p:cNvSpPr/>
            <p:nvPr/>
          </p:nvSpPr>
          <p:spPr>
            <a:xfrm rot="10800000">
              <a:off x="1361482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82DB1AD4-1CA6-4D85-9D01-0770A12B000D}"/>
                </a:ext>
              </a:extLst>
            </p:cNvPr>
            <p:cNvSpPr/>
            <p:nvPr/>
          </p:nvSpPr>
          <p:spPr>
            <a:xfrm rot="10800000">
              <a:off x="2076953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3339B74C-2264-4B83-B5DE-76D63C407FE2}"/>
                </a:ext>
              </a:extLst>
            </p:cNvPr>
            <p:cNvSpPr/>
            <p:nvPr userDrawn="1"/>
          </p:nvSpPr>
          <p:spPr>
            <a:xfrm rot="10800000">
              <a:off x="-1" y="6416627"/>
              <a:ext cx="711201" cy="113699"/>
            </a:xfrm>
            <a:custGeom>
              <a:avLst/>
              <a:gdLst>
                <a:gd name="connsiteX0" fmla="*/ 57150 w 711201"/>
                <a:gd name="connsiteY0" fmla="*/ 0 h 101600"/>
                <a:gd name="connsiteX1" fmla="*/ 711201 w 711201"/>
                <a:gd name="connsiteY1" fmla="*/ 0 h 101600"/>
                <a:gd name="connsiteX2" fmla="*/ 711201 w 711201"/>
                <a:gd name="connsiteY2" fmla="*/ 101600 h 101600"/>
                <a:gd name="connsiteX3" fmla="*/ 0 w 711201"/>
                <a:gd name="connsiteY3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201" h="101600">
                  <a:moveTo>
                    <a:pt x="57150" y="0"/>
                  </a:moveTo>
                  <a:lnTo>
                    <a:pt x="711201" y="0"/>
                  </a:lnTo>
                  <a:lnTo>
                    <a:pt x="711201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726E3B5C-B716-4D8E-BF89-1046EBE665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005" y="282263"/>
            <a:ext cx="1139424" cy="41847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330691BD-579E-4DC4-B091-F42BA870E7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5005" y="6636704"/>
            <a:ext cx="1139424" cy="117466"/>
          </a:xfrm>
          <a:prstGeom prst="rect">
            <a:avLst/>
          </a:prstGeom>
        </p:spPr>
      </p:pic>
      <p:sp>
        <p:nvSpPr>
          <p:cNvPr id="30" name="Footer Placeholder 5">
            <a:extLst>
              <a:ext uri="{FF2B5EF4-FFF2-40B4-BE49-F238E27FC236}">
                <a16:creationId xmlns:a16="http://schemas.microsoft.com/office/drawing/2014/main" id="{A3366126-A875-4785-B289-EA60576295CD}"/>
              </a:ext>
            </a:extLst>
          </p:cNvPr>
          <p:cNvSpPr txBox="1">
            <a:spLocks/>
          </p:cNvSpPr>
          <p:nvPr userDrawn="1"/>
        </p:nvSpPr>
        <p:spPr>
          <a:xfrm>
            <a:off x="8097635" y="6581775"/>
            <a:ext cx="3860800" cy="2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2023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3772153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overTitle_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03A2232E-DA90-4EE5-86CD-2316D77131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9D3803-4291-44D8-B026-515F495E0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078" y="3026504"/>
            <a:ext cx="5531845" cy="8049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wrap="none" lIns="182880" tIns="91440" rIns="182880" bIns="91440">
            <a:spAutoFit/>
          </a:bodyPr>
          <a:lstStyle>
            <a:lvl1pPr algn="ctr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AA0BCEB0-8213-46E7-BB58-A8152769A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7A42A2-09B1-4EC1-BA9E-4E0F804B9E8D}"/>
              </a:ext>
            </a:extLst>
          </p:cNvPr>
          <p:cNvGrpSpPr/>
          <p:nvPr userDrawn="1"/>
        </p:nvGrpSpPr>
        <p:grpSpPr>
          <a:xfrm>
            <a:off x="9218023" y="6517263"/>
            <a:ext cx="2973977" cy="45719"/>
            <a:chOff x="-1" y="6416625"/>
            <a:chExt cx="12192001" cy="11370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00D3AC5-4F84-4A0D-862F-9173800E2AF1}"/>
                </a:ext>
              </a:extLst>
            </p:cNvPr>
            <p:cNvSpPr/>
            <p:nvPr/>
          </p:nvSpPr>
          <p:spPr>
            <a:xfrm rot="10800000">
              <a:off x="-1" y="6416626"/>
              <a:ext cx="12192001" cy="113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E4B59F9D-DBE5-4E03-9411-B70A9C9CD66B}"/>
                </a:ext>
              </a:extLst>
            </p:cNvPr>
            <p:cNvSpPr/>
            <p:nvPr userDrawn="1"/>
          </p:nvSpPr>
          <p:spPr>
            <a:xfrm rot="10800000">
              <a:off x="650874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0620B1EC-D608-42FA-A4A7-E40A0F9B5D5E}"/>
                </a:ext>
              </a:extLst>
            </p:cNvPr>
            <p:cNvSpPr/>
            <p:nvPr/>
          </p:nvSpPr>
          <p:spPr>
            <a:xfrm rot="10800000">
              <a:off x="1361482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C82C9102-4BC6-4DC4-94A2-F441A03660F0}"/>
                </a:ext>
              </a:extLst>
            </p:cNvPr>
            <p:cNvSpPr/>
            <p:nvPr/>
          </p:nvSpPr>
          <p:spPr>
            <a:xfrm rot="10800000">
              <a:off x="2076953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FE974891-5E3D-40DE-9AB5-6AB8291BEA90}"/>
                </a:ext>
              </a:extLst>
            </p:cNvPr>
            <p:cNvSpPr/>
            <p:nvPr userDrawn="1"/>
          </p:nvSpPr>
          <p:spPr>
            <a:xfrm rot="10800000">
              <a:off x="-1" y="6416627"/>
              <a:ext cx="711201" cy="113699"/>
            </a:xfrm>
            <a:custGeom>
              <a:avLst/>
              <a:gdLst>
                <a:gd name="connsiteX0" fmla="*/ 57150 w 711201"/>
                <a:gd name="connsiteY0" fmla="*/ 0 h 101600"/>
                <a:gd name="connsiteX1" fmla="*/ 711201 w 711201"/>
                <a:gd name="connsiteY1" fmla="*/ 0 h 101600"/>
                <a:gd name="connsiteX2" fmla="*/ 711201 w 711201"/>
                <a:gd name="connsiteY2" fmla="*/ 101600 h 101600"/>
                <a:gd name="connsiteX3" fmla="*/ 0 w 711201"/>
                <a:gd name="connsiteY3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201" h="101600">
                  <a:moveTo>
                    <a:pt x="57150" y="0"/>
                  </a:moveTo>
                  <a:lnTo>
                    <a:pt x="711201" y="0"/>
                  </a:lnTo>
                  <a:lnTo>
                    <a:pt x="711201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FA2724D8-4DD5-49A2-AE54-DFEACD39B4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005" y="282263"/>
            <a:ext cx="1139424" cy="41847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86B5A0B5-24E5-4185-BDAF-12AF3E57F90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5005" y="6636704"/>
            <a:ext cx="1139424" cy="117466"/>
          </a:xfrm>
          <a:prstGeom prst="rect">
            <a:avLst/>
          </a:prstGeom>
        </p:spPr>
      </p:pic>
      <p:sp>
        <p:nvSpPr>
          <p:cNvPr id="30" name="Footer Placeholder 5">
            <a:extLst>
              <a:ext uri="{FF2B5EF4-FFF2-40B4-BE49-F238E27FC236}">
                <a16:creationId xmlns:a16="http://schemas.microsoft.com/office/drawing/2014/main" id="{3CE3552B-F18C-411A-8156-AF40C88BD44C}"/>
              </a:ext>
            </a:extLst>
          </p:cNvPr>
          <p:cNvSpPr txBox="1">
            <a:spLocks/>
          </p:cNvSpPr>
          <p:nvPr userDrawn="1"/>
        </p:nvSpPr>
        <p:spPr>
          <a:xfrm>
            <a:off x="8097635" y="6581775"/>
            <a:ext cx="3860800" cy="2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2023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4435776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XL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107373" y="279372"/>
            <a:ext cx="5845448" cy="60239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107373" y="279780"/>
            <a:ext cx="5841242" cy="60235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49633" y="1170641"/>
            <a:ext cx="5376578" cy="658159"/>
          </a:xfrm>
          <a:prstGeom prst="rect">
            <a:avLst/>
          </a:prstGeom>
        </p:spPr>
        <p:txBody>
          <a:bodyPr lIns="45720" tIns="22860" rIns="45720" bIns="22860" anchor="b" anchorCtr="0">
            <a:normAutofit/>
          </a:bodyPr>
          <a:lstStyle>
            <a:lvl1pPr algn="l"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449633" y="1957137"/>
            <a:ext cx="5376578" cy="4346182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2013674-78E9-421B-858C-40A54EBC6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240916"/>
      </p:ext>
    </p:extLst>
  </p:cSld>
  <p:clrMapOvr>
    <a:masterClrMapping/>
  </p:clrMapOvr>
  <p:hf hdr="0" ftr="0" dt="0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overTitle_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an&#10;&#10;Description automatically generated">
            <a:extLst>
              <a:ext uri="{FF2B5EF4-FFF2-40B4-BE49-F238E27FC236}">
                <a16:creationId xmlns:a16="http://schemas.microsoft.com/office/drawing/2014/main" id="{7501D928-61E0-430B-9E38-8F13F79906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9D3803-4291-44D8-B026-515F495E0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078" y="3026504"/>
            <a:ext cx="5531845" cy="8049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wrap="none" lIns="182880" tIns="91440" rIns="182880" bIns="91440">
            <a:spAutoFit/>
          </a:bodyPr>
          <a:lstStyle>
            <a:lvl1pPr algn="ctr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AA0BCEB0-8213-46E7-BB58-A8152769A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E13314-F29C-41E3-AE94-5758E5A83BF3}"/>
              </a:ext>
            </a:extLst>
          </p:cNvPr>
          <p:cNvGrpSpPr/>
          <p:nvPr userDrawn="1"/>
        </p:nvGrpSpPr>
        <p:grpSpPr>
          <a:xfrm>
            <a:off x="9218023" y="6517263"/>
            <a:ext cx="2973977" cy="45719"/>
            <a:chOff x="-1" y="6416625"/>
            <a:chExt cx="12192001" cy="11370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A166A97-8198-4D66-BD88-F7EFA42106CC}"/>
                </a:ext>
              </a:extLst>
            </p:cNvPr>
            <p:cNvSpPr/>
            <p:nvPr/>
          </p:nvSpPr>
          <p:spPr>
            <a:xfrm rot="10800000">
              <a:off x="-1" y="6416626"/>
              <a:ext cx="12192001" cy="113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EF319695-354C-4BA0-B584-529B726DEF55}"/>
                </a:ext>
              </a:extLst>
            </p:cNvPr>
            <p:cNvSpPr/>
            <p:nvPr userDrawn="1"/>
          </p:nvSpPr>
          <p:spPr>
            <a:xfrm rot="10800000">
              <a:off x="650874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9D88707C-0F23-4A21-B7C9-96B434CF675E}"/>
                </a:ext>
              </a:extLst>
            </p:cNvPr>
            <p:cNvSpPr/>
            <p:nvPr/>
          </p:nvSpPr>
          <p:spPr>
            <a:xfrm rot="10800000">
              <a:off x="1361482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623FEE3C-EC6F-4623-8BF1-4D0D2086AEED}"/>
                </a:ext>
              </a:extLst>
            </p:cNvPr>
            <p:cNvSpPr/>
            <p:nvPr/>
          </p:nvSpPr>
          <p:spPr>
            <a:xfrm rot="10800000">
              <a:off x="2076953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88DAFD2F-858F-4C16-9958-A3B72F2BED24}"/>
                </a:ext>
              </a:extLst>
            </p:cNvPr>
            <p:cNvSpPr/>
            <p:nvPr userDrawn="1"/>
          </p:nvSpPr>
          <p:spPr>
            <a:xfrm rot="10800000">
              <a:off x="-1" y="6416627"/>
              <a:ext cx="711201" cy="113699"/>
            </a:xfrm>
            <a:custGeom>
              <a:avLst/>
              <a:gdLst>
                <a:gd name="connsiteX0" fmla="*/ 57150 w 711201"/>
                <a:gd name="connsiteY0" fmla="*/ 0 h 101600"/>
                <a:gd name="connsiteX1" fmla="*/ 711201 w 711201"/>
                <a:gd name="connsiteY1" fmla="*/ 0 h 101600"/>
                <a:gd name="connsiteX2" fmla="*/ 711201 w 711201"/>
                <a:gd name="connsiteY2" fmla="*/ 101600 h 101600"/>
                <a:gd name="connsiteX3" fmla="*/ 0 w 711201"/>
                <a:gd name="connsiteY3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201" h="101600">
                  <a:moveTo>
                    <a:pt x="57150" y="0"/>
                  </a:moveTo>
                  <a:lnTo>
                    <a:pt x="711201" y="0"/>
                  </a:lnTo>
                  <a:lnTo>
                    <a:pt x="711201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858E20CE-C078-48B0-BD10-11FF47953B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005" y="282263"/>
            <a:ext cx="1139424" cy="418479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FBF3B5B7-5543-451C-9894-E571D57963E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5005" y="6636704"/>
            <a:ext cx="1139424" cy="117466"/>
          </a:xfrm>
          <a:prstGeom prst="rect">
            <a:avLst/>
          </a:prstGeom>
        </p:spPr>
      </p:pic>
      <p:sp>
        <p:nvSpPr>
          <p:cNvPr id="29" name="Footer Placeholder 5">
            <a:extLst>
              <a:ext uri="{FF2B5EF4-FFF2-40B4-BE49-F238E27FC236}">
                <a16:creationId xmlns:a16="http://schemas.microsoft.com/office/drawing/2014/main" id="{385CA421-F7B2-4BA4-9955-B0F71B457548}"/>
              </a:ext>
            </a:extLst>
          </p:cNvPr>
          <p:cNvSpPr txBox="1">
            <a:spLocks/>
          </p:cNvSpPr>
          <p:nvPr userDrawn="1"/>
        </p:nvSpPr>
        <p:spPr>
          <a:xfrm>
            <a:off x="8097635" y="6581775"/>
            <a:ext cx="3860800" cy="2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2023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8344468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overTitle_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572FCF0-B7C7-4F81-AE96-FEBD81751B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9D3803-4291-44D8-B026-515F495E0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078" y="3026504"/>
            <a:ext cx="5531845" cy="8049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wrap="none" lIns="182880" tIns="91440" rIns="182880" bIns="91440">
            <a:spAutoFit/>
          </a:bodyPr>
          <a:lstStyle>
            <a:lvl1pPr algn="ctr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AA0BCEB0-8213-46E7-BB58-A8152769A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447530-CCF4-4604-8CBC-58D3331B011C}"/>
              </a:ext>
            </a:extLst>
          </p:cNvPr>
          <p:cNvGrpSpPr/>
          <p:nvPr userDrawn="1"/>
        </p:nvGrpSpPr>
        <p:grpSpPr>
          <a:xfrm>
            <a:off x="9218023" y="6517263"/>
            <a:ext cx="2973977" cy="45719"/>
            <a:chOff x="-1" y="6416625"/>
            <a:chExt cx="12192001" cy="11370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6B56888-98B8-4E5E-B1B5-641E6AD17B39}"/>
                </a:ext>
              </a:extLst>
            </p:cNvPr>
            <p:cNvSpPr/>
            <p:nvPr/>
          </p:nvSpPr>
          <p:spPr>
            <a:xfrm rot="10800000">
              <a:off x="-1" y="6416626"/>
              <a:ext cx="12192001" cy="113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BC09F411-2ED8-46B6-A71F-4030CB04FDDB}"/>
                </a:ext>
              </a:extLst>
            </p:cNvPr>
            <p:cNvSpPr/>
            <p:nvPr userDrawn="1"/>
          </p:nvSpPr>
          <p:spPr>
            <a:xfrm rot="10800000">
              <a:off x="650874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05E267D9-05BB-4099-B3E8-9AF0C796F2FD}"/>
                </a:ext>
              </a:extLst>
            </p:cNvPr>
            <p:cNvSpPr/>
            <p:nvPr/>
          </p:nvSpPr>
          <p:spPr>
            <a:xfrm rot="10800000">
              <a:off x="1361482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5179540A-B9C4-424C-A7D0-8B8C1F7F1328}"/>
                </a:ext>
              </a:extLst>
            </p:cNvPr>
            <p:cNvSpPr/>
            <p:nvPr/>
          </p:nvSpPr>
          <p:spPr>
            <a:xfrm rot="10800000">
              <a:off x="2076953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2FE6B639-3221-4A72-9987-2AAB425F6FDF}"/>
                </a:ext>
              </a:extLst>
            </p:cNvPr>
            <p:cNvSpPr/>
            <p:nvPr userDrawn="1"/>
          </p:nvSpPr>
          <p:spPr>
            <a:xfrm rot="10800000">
              <a:off x="-1" y="6416627"/>
              <a:ext cx="711201" cy="113699"/>
            </a:xfrm>
            <a:custGeom>
              <a:avLst/>
              <a:gdLst>
                <a:gd name="connsiteX0" fmla="*/ 57150 w 711201"/>
                <a:gd name="connsiteY0" fmla="*/ 0 h 101600"/>
                <a:gd name="connsiteX1" fmla="*/ 711201 w 711201"/>
                <a:gd name="connsiteY1" fmla="*/ 0 h 101600"/>
                <a:gd name="connsiteX2" fmla="*/ 711201 w 711201"/>
                <a:gd name="connsiteY2" fmla="*/ 101600 h 101600"/>
                <a:gd name="connsiteX3" fmla="*/ 0 w 711201"/>
                <a:gd name="connsiteY3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201" h="101600">
                  <a:moveTo>
                    <a:pt x="57150" y="0"/>
                  </a:moveTo>
                  <a:lnTo>
                    <a:pt x="711201" y="0"/>
                  </a:lnTo>
                  <a:lnTo>
                    <a:pt x="711201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2740EED5-1790-48ED-B8A9-5B1E6D7D67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005" y="282263"/>
            <a:ext cx="1139424" cy="418479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F5553299-AC38-44DB-8B71-77A7A4C612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5005" y="6636704"/>
            <a:ext cx="1139424" cy="117466"/>
          </a:xfrm>
          <a:prstGeom prst="rect">
            <a:avLst/>
          </a:prstGeom>
        </p:spPr>
      </p:pic>
      <p:sp>
        <p:nvSpPr>
          <p:cNvPr id="29" name="Footer Placeholder 5">
            <a:extLst>
              <a:ext uri="{FF2B5EF4-FFF2-40B4-BE49-F238E27FC236}">
                <a16:creationId xmlns:a16="http://schemas.microsoft.com/office/drawing/2014/main" id="{57FDF8EC-593B-4F6F-A50D-BE4C2E105DD6}"/>
              </a:ext>
            </a:extLst>
          </p:cNvPr>
          <p:cNvSpPr txBox="1">
            <a:spLocks/>
          </p:cNvSpPr>
          <p:nvPr userDrawn="1"/>
        </p:nvSpPr>
        <p:spPr>
          <a:xfrm>
            <a:off x="8097635" y="6581775"/>
            <a:ext cx="3860800" cy="2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2023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2312416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overTitle_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8EDEB369-E927-4D3D-A40B-AA5CEAEC55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9D3803-4291-44D8-B026-515F495E0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078" y="3026504"/>
            <a:ext cx="5531845" cy="8049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wrap="none" lIns="182880" tIns="91440" rIns="182880" bIns="91440">
            <a:spAutoFit/>
          </a:bodyPr>
          <a:lstStyle>
            <a:lvl1pPr algn="ctr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AA0BCEB0-8213-46E7-BB58-A8152769A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75BE8C-287F-45D1-ACBA-75BF55021CD8}"/>
              </a:ext>
            </a:extLst>
          </p:cNvPr>
          <p:cNvGrpSpPr/>
          <p:nvPr userDrawn="1"/>
        </p:nvGrpSpPr>
        <p:grpSpPr>
          <a:xfrm>
            <a:off x="9218023" y="6517263"/>
            <a:ext cx="2973977" cy="45719"/>
            <a:chOff x="-1" y="6416625"/>
            <a:chExt cx="12192001" cy="11370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8BB21E9-581C-4ACB-AB33-E819899D5273}"/>
                </a:ext>
              </a:extLst>
            </p:cNvPr>
            <p:cNvSpPr/>
            <p:nvPr/>
          </p:nvSpPr>
          <p:spPr>
            <a:xfrm rot="10800000">
              <a:off x="-1" y="6416626"/>
              <a:ext cx="12192001" cy="113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E0A40D51-26FC-4E36-9644-ADD2BC5DF697}"/>
                </a:ext>
              </a:extLst>
            </p:cNvPr>
            <p:cNvSpPr/>
            <p:nvPr userDrawn="1"/>
          </p:nvSpPr>
          <p:spPr>
            <a:xfrm rot="10800000">
              <a:off x="650874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D725A0E2-53DD-42E3-B663-604A1D9BED1A}"/>
                </a:ext>
              </a:extLst>
            </p:cNvPr>
            <p:cNvSpPr/>
            <p:nvPr/>
          </p:nvSpPr>
          <p:spPr>
            <a:xfrm rot="10800000">
              <a:off x="1361482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94B1CFBA-83F6-42F8-AF25-8D44B1D99238}"/>
                </a:ext>
              </a:extLst>
            </p:cNvPr>
            <p:cNvSpPr/>
            <p:nvPr/>
          </p:nvSpPr>
          <p:spPr>
            <a:xfrm rot="10800000">
              <a:off x="2076953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6C647D9A-1E14-4893-8797-9B3E2C5BD26F}"/>
                </a:ext>
              </a:extLst>
            </p:cNvPr>
            <p:cNvSpPr/>
            <p:nvPr userDrawn="1"/>
          </p:nvSpPr>
          <p:spPr>
            <a:xfrm rot="10800000">
              <a:off x="-1" y="6416627"/>
              <a:ext cx="711201" cy="113699"/>
            </a:xfrm>
            <a:custGeom>
              <a:avLst/>
              <a:gdLst>
                <a:gd name="connsiteX0" fmla="*/ 57150 w 711201"/>
                <a:gd name="connsiteY0" fmla="*/ 0 h 101600"/>
                <a:gd name="connsiteX1" fmla="*/ 711201 w 711201"/>
                <a:gd name="connsiteY1" fmla="*/ 0 h 101600"/>
                <a:gd name="connsiteX2" fmla="*/ 711201 w 711201"/>
                <a:gd name="connsiteY2" fmla="*/ 101600 h 101600"/>
                <a:gd name="connsiteX3" fmla="*/ 0 w 711201"/>
                <a:gd name="connsiteY3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201" h="101600">
                  <a:moveTo>
                    <a:pt x="57150" y="0"/>
                  </a:moveTo>
                  <a:lnTo>
                    <a:pt x="711201" y="0"/>
                  </a:lnTo>
                  <a:lnTo>
                    <a:pt x="711201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96D63959-735C-44D2-8716-00780432B2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005" y="282263"/>
            <a:ext cx="1139424" cy="418479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AA3F90F8-A184-47B0-B0B7-0AFEF85385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5005" y="6636704"/>
            <a:ext cx="1139424" cy="117466"/>
          </a:xfrm>
          <a:prstGeom prst="rect">
            <a:avLst/>
          </a:prstGeom>
        </p:spPr>
      </p:pic>
      <p:sp>
        <p:nvSpPr>
          <p:cNvPr id="29" name="Footer Placeholder 5">
            <a:extLst>
              <a:ext uri="{FF2B5EF4-FFF2-40B4-BE49-F238E27FC236}">
                <a16:creationId xmlns:a16="http://schemas.microsoft.com/office/drawing/2014/main" id="{22BA7387-E1F5-451F-8FDF-C1D49716E530}"/>
              </a:ext>
            </a:extLst>
          </p:cNvPr>
          <p:cNvSpPr txBox="1">
            <a:spLocks/>
          </p:cNvSpPr>
          <p:nvPr userDrawn="1"/>
        </p:nvSpPr>
        <p:spPr>
          <a:xfrm>
            <a:off x="8097635" y="6581775"/>
            <a:ext cx="3860800" cy="2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2023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5351075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overTitle_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F884C-098A-4262-BCF2-3C21D3F725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9D3803-4291-44D8-B026-515F495E0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078" y="3026504"/>
            <a:ext cx="5531845" cy="8049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wrap="none" lIns="182880" tIns="91440" rIns="182880" bIns="91440">
            <a:spAutoFit/>
          </a:bodyPr>
          <a:lstStyle>
            <a:lvl1pPr algn="ctr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AA0BCEB0-8213-46E7-BB58-A8152769A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F156DB1-FD13-49D8-A848-D17EF484D5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005" y="282263"/>
            <a:ext cx="1139424" cy="41847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290E9863-7D50-4225-BD10-2F8E24E693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5005" y="6636704"/>
            <a:ext cx="1139424" cy="117466"/>
          </a:xfrm>
          <a:prstGeom prst="rect">
            <a:avLst/>
          </a:prstGeom>
        </p:spPr>
      </p:pic>
      <p:sp>
        <p:nvSpPr>
          <p:cNvPr id="22" name="Footer Placeholder 5">
            <a:extLst>
              <a:ext uri="{FF2B5EF4-FFF2-40B4-BE49-F238E27FC236}">
                <a16:creationId xmlns:a16="http://schemas.microsoft.com/office/drawing/2014/main" id="{BE2026D6-4C5B-4158-905B-6B5E5B567AAB}"/>
              </a:ext>
            </a:extLst>
          </p:cNvPr>
          <p:cNvSpPr txBox="1">
            <a:spLocks/>
          </p:cNvSpPr>
          <p:nvPr userDrawn="1"/>
        </p:nvSpPr>
        <p:spPr>
          <a:xfrm>
            <a:off x="8097635" y="6581775"/>
            <a:ext cx="3860800" cy="2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2023 Flowserve Corporation :: Proprietary &amp; Confidential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C584B95-EFBA-408C-9670-43F5F4FAE282}"/>
              </a:ext>
            </a:extLst>
          </p:cNvPr>
          <p:cNvGrpSpPr/>
          <p:nvPr userDrawn="1"/>
        </p:nvGrpSpPr>
        <p:grpSpPr>
          <a:xfrm>
            <a:off x="9218023" y="6517263"/>
            <a:ext cx="2973977" cy="45719"/>
            <a:chOff x="-1" y="6416625"/>
            <a:chExt cx="12192001" cy="11370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DB458D3-C125-45B6-B2AE-53456FC051E4}"/>
                </a:ext>
              </a:extLst>
            </p:cNvPr>
            <p:cNvSpPr/>
            <p:nvPr/>
          </p:nvSpPr>
          <p:spPr>
            <a:xfrm rot="10800000">
              <a:off x="-1" y="6416626"/>
              <a:ext cx="12192001" cy="113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01D7D51B-B930-4BCF-82A6-7FC0DD37D4B5}"/>
                </a:ext>
              </a:extLst>
            </p:cNvPr>
            <p:cNvSpPr/>
            <p:nvPr userDrawn="1"/>
          </p:nvSpPr>
          <p:spPr>
            <a:xfrm rot="10800000">
              <a:off x="650874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26AB1440-7971-462F-B810-A0D80356788A}"/>
                </a:ext>
              </a:extLst>
            </p:cNvPr>
            <p:cNvSpPr/>
            <p:nvPr/>
          </p:nvSpPr>
          <p:spPr>
            <a:xfrm rot="10800000">
              <a:off x="1361482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D9256366-F319-4249-9387-F5CCFB59F258}"/>
                </a:ext>
              </a:extLst>
            </p:cNvPr>
            <p:cNvSpPr/>
            <p:nvPr/>
          </p:nvSpPr>
          <p:spPr>
            <a:xfrm rot="10800000">
              <a:off x="2076953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0B55D8D-9D9C-4694-916A-7F17D89E8A6B}"/>
                </a:ext>
              </a:extLst>
            </p:cNvPr>
            <p:cNvSpPr/>
            <p:nvPr userDrawn="1"/>
          </p:nvSpPr>
          <p:spPr>
            <a:xfrm rot="10800000">
              <a:off x="-1" y="6416627"/>
              <a:ext cx="711201" cy="113699"/>
            </a:xfrm>
            <a:custGeom>
              <a:avLst/>
              <a:gdLst>
                <a:gd name="connsiteX0" fmla="*/ 57150 w 711201"/>
                <a:gd name="connsiteY0" fmla="*/ 0 h 101600"/>
                <a:gd name="connsiteX1" fmla="*/ 711201 w 711201"/>
                <a:gd name="connsiteY1" fmla="*/ 0 h 101600"/>
                <a:gd name="connsiteX2" fmla="*/ 711201 w 711201"/>
                <a:gd name="connsiteY2" fmla="*/ 101600 h 101600"/>
                <a:gd name="connsiteX3" fmla="*/ 0 w 711201"/>
                <a:gd name="connsiteY3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201" h="101600">
                  <a:moveTo>
                    <a:pt x="57150" y="0"/>
                  </a:moveTo>
                  <a:lnTo>
                    <a:pt x="711201" y="0"/>
                  </a:lnTo>
                  <a:lnTo>
                    <a:pt x="711201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</p:spTree>
    <p:extLst>
      <p:ext uri="{BB962C8B-B14F-4D97-AF65-F5344CB8AC3E}">
        <p14:creationId xmlns:p14="http://schemas.microsoft.com/office/powerpoint/2010/main" val="343976049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838" y="1453722"/>
            <a:ext cx="11420778" cy="4932564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8F7BC2-1E82-4608-AF0C-1D442CD59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261C1B6-ED9A-46FD-91C1-72F49DCB0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435188"/>
      </p:ext>
    </p:extLst>
  </p:cSld>
  <p:clrMapOvr>
    <a:masterClrMapping/>
  </p:clrMapOvr>
  <p:hf hdr="0" ftr="0" dt="0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4" y="1453722"/>
            <a:ext cx="5204616" cy="480117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434603" y="1453722"/>
            <a:ext cx="5204616" cy="480117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15DB87-C24A-49F7-B143-507F553AB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0EE43C2-E8EF-4CE0-80F5-19C64699C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306420"/>
      </p:ext>
    </p:extLst>
  </p:cSld>
  <p:clrMapOvr>
    <a:masterClrMapping/>
  </p:clrMapOvr>
  <p:hf hdr="0" ftr="0" dt="0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4" y="2152532"/>
            <a:ext cx="5204616" cy="410236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434603" y="2152532"/>
            <a:ext cx="5204616" cy="410236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586584" y="1453722"/>
            <a:ext cx="5204616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 b="1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434602" y="1453722"/>
            <a:ext cx="5204616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 b="1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A77643-26A7-4814-A584-568A8DE46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51566C7-6720-4063-A67F-C0645A7C2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270388"/>
      </p:ext>
    </p:extLst>
  </p:cSld>
  <p:clrMapOvr>
    <a:masterClrMapping/>
  </p:clrMapOvr>
  <p:hf hdr="0" ftr="0" dt="0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DA49E-089B-4CFA-A9DE-15FCD30C2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32148-244C-4693-AE65-CDB1D03DB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848957"/>
      </p:ext>
    </p:extLst>
  </p:cSld>
  <p:clrMapOvr>
    <a:masterClrMapping/>
  </p:clrMapOvr>
  <p:hf hdr="0" ftr="0" dt="0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96367F-4752-4161-BF61-107DFABE4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721657"/>
      </p:ext>
    </p:extLst>
  </p:cSld>
  <p:clrMapOvr>
    <a:masterClrMapping/>
  </p:clrMapOvr>
  <p:hf hdr="0" ftr="0" dt="0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G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29388" y="1395663"/>
            <a:ext cx="4644777" cy="487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29387" y="1395663"/>
            <a:ext cx="4644777" cy="48768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560741" y="1395663"/>
            <a:ext cx="6078477" cy="4876800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8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8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200A1A-CC8F-485A-9728-8533475F9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453C87B-CFC3-4C32-ABE0-193639696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755426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Title_CA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6" t="3889" r="1876" b="3632"/>
          <a:stretch/>
        </p:blipFill>
        <p:spPr>
          <a:xfrm>
            <a:off x="189541" y="260604"/>
            <a:ext cx="11753850" cy="6343650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2026514" y="2818373"/>
            <a:ext cx="9936886" cy="1159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215042" y="3126627"/>
            <a:ext cx="955983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0" name="Picture 19" descr="eim_logo_red.gi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  <p:sp>
        <p:nvSpPr>
          <p:cNvPr id="21" name="Footer Placeholder 5"/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solidFill>
                  <a:schemeClr val="bg1">
                    <a:lumMod val="50000"/>
                  </a:schemeClr>
                </a:solidFill>
              </a:rPr>
              <a:t>2020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235677905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G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038379" y="1395663"/>
            <a:ext cx="4600840" cy="487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38378" y="1395663"/>
            <a:ext cx="4600840" cy="48768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73326" y="1395663"/>
            <a:ext cx="6078477" cy="4876800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8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8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C8C2F1-DCB4-4D49-908F-0610A630B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50A5CC1-DC12-4CFF-A420-DCC54D36D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537178"/>
      </p:ext>
    </p:extLst>
  </p:cSld>
  <p:clrMapOvr>
    <a:masterClrMapping/>
  </p:clrMapOvr>
  <p:hf hdr="0" ftr="0" dt="0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XL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107373" y="279372"/>
            <a:ext cx="5845448" cy="60239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107373" y="279780"/>
            <a:ext cx="5841242" cy="60235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49633" y="1170641"/>
            <a:ext cx="5376578" cy="658159"/>
          </a:xfrm>
          <a:prstGeom prst="rect">
            <a:avLst/>
          </a:prstGeom>
        </p:spPr>
        <p:txBody>
          <a:bodyPr lIns="45720" tIns="22860" rIns="45720" bIns="22860" anchor="b" anchorCtr="0">
            <a:normAutofit/>
          </a:bodyPr>
          <a:lstStyle>
            <a:lvl1pPr algn="l"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449633" y="1957137"/>
            <a:ext cx="5376578" cy="4346182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2013674-78E9-421B-858C-40A54EBC6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0538"/>
      </p:ext>
    </p:extLst>
  </p:cSld>
  <p:clrMapOvr>
    <a:masterClrMapping/>
  </p:clrMapOvr>
  <p:hf hdr="0" ftr="0" dt="0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0228" y="1673351"/>
            <a:ext cx="9628990" cy="4543969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10229" y="478663"/>
            <a:ext cx="962898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</a:t>
            </a:r>
            <a:r>
              <a:rPr lang="en-US"/>
              <a:t>to edit Master </a:t>
            </a:r>
            <a:r>
              <a:rPr lang="en-US" dirty="0"/>
              <a:t>title style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C30CE1B-69EE-46A6-B2E7-9ECDA3745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446456"/>
      </p:ext>
    </p:extLst>
  </p:cSld>
  <p:clrMapOvr>
    <a:masterClrMapping/>
  </p:clrMapOvr>
  <p:hf hdr="0" ftr="0" dt="0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40" y="665382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13335"/>
      </p:ext>
    </p:extLst>
  </p:cSld>
  <p:clrMapOvr>
    <a:masterClrMapping/>
  </p:clrMapOvr>
  <p:transition spd="slow">
    <p:push dir="u"/>
  </p:transition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Title_CA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3" t="11244" r="4507" b="9085"/>
          <a:stretch/>
        </p:blipFill>
        <p:spPr>
          <a:xfrm>
            <a:off x="190500" y="247650"/>
            <a:ext cx="11772900" cy="6343650"/>
          </a:xfrm>
          <a:prstGeom prst="rect">
            <a:avLst/>
          </a:prstGeom>
        </p:spPr>
      </p:pic>
      <p:sp>
        <p:nvSpPr>
          <p:cNvPr id="2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9056" y="6663209"/>
            <a:ext cx="30719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pic>
        <p:nvPicPr>
          <p:cNvPr id="14" name="Picture 13" descr="eim_logo_red.gi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026514" y="2818373"/>
            <a:ext cx="9936886" cy="1159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15042" y="3126627"/>
            <a:ext cx="955983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319D39D4-89F1-473A-85F3-E021CCECD731}"/>
              </a:ext>
            </a:extLst>
          </p:cNvPr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solidFill>
                  <a:schemeClr val="bg1">
                    <a:lumMod val="50000"/>
                  </a:schemeClr>
                </a:solidFill>
              </a:rPr>
              <a:t>2020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3436168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Title_CAD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27" r="4868" b="17047"/>
          <a:stretch/>
        </p:blipFill>
        <p:spPr>
          <a:xfrm>
            <a:off x="203638" y="260604"/>
            <a:ext cx="11788816" cy="6336792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eim_logo_red.gi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026514" y="2818373"/>
            <a:ext cx="9936886" cy="1159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15042" y="3126627"/>
            <a:ext cx="955983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3650AB1D-FB41-4E54-A99E-C8DFCD1DC971}"/>
              </a:ext>
            </a:extLst>
          </p:cNvPr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solidFill>
                  <a:schemeClr val="bg1">
                    <a:lumMod val="50000"/>
                  </a:schemeClr>
                </a:solidFill>
              </a:rPr>
              <a:t>2020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0249171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Title_CAD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203638" y="260604"/>
            <a:ext cx="11768328" cy="6336792"/>
            <a:chOff x="203638" y="260604"/>
            <a:chExt cx="11768328" cy="633679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45" t="17913" r="1770" b="10915"/>
            <a:stretch/>
          </p:blipFill>
          <p:spPr>
            <a:xfrm>
              <a:off x="203638" y="260604"/>
              <a:ext cx="11768328" cy="633679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 userDrawn="1"/>
          </p:nvSpPr>
          <p:spPr>
            <a:xfrm>
              <a:off x="3184264" y="4141694"/>
              <a:ext cx="1376978" cy="494851"/>
            </a:xfrm>
            <a:custGeom>
              <a:avLst/>
              <a:gdLst>
                <a:gd name="connsiteX0" fmla="*/ 0 w 1258644"/>
                <a:gd name="connsiteY0" fmla="*/ 0 h 355002"/>
                <a:gd name="connsiteX1" fmla="*/ 1258644 w 1258644"/>
                <a:gd name="connsiteY1" fmla="*/ 0 h 355002"/>
                <a:gd name="connsiteX2" fmla="*/ 1258644 w 1258644"/>
                <a:gd name="connsiteY2" fmla="*/ 355002 h 355002"/>
                <a:gd name="connsiteX3" fmla="*/ 0 w 1258644"/>
                <a:gd name="connsiteY3" fmla="*/ 355002 h 355002"/>
                <a:gd name="connsiteX4" fmla="*/ 0 w 1258644"/>
                <a:gd name="connsiteY4" fmla="*/ 0 h 355002"/>
                <a:gd name="connsiteX0" fmla="*/ 118334 w 1376978"/>
                <a:gd name="connsiteY0" fmla="*/ 0 h 462578"/>
                <a:gd name="connsiteX1" fmla="*/ 1376978 w 1376978"/>
                <a:gd name="connsiteY1" fmla="*/ 0 h 462578"/>
                <a:gd name="connsiteX2" fmla="*/ 1376978 w 1376978"/>
                <a:gd name="connsiteY2" fmla="*/ 355002 h 462578"/>
                <a:gd name="connsiteX3" fmla="*/ 0 w 1376978"/>
                <a:gd name="connsiteY3" fmla="*/ 462578 h 462578"/>
                <a:gd name="connsiteX4" fmla="*/ 118334 w 1376978"/>
                <a:gd name="connsiteY4" fmla="*/ 0 h 462578"/>
                <a:gd name="connsiteX0" fmla="*/ 21515 w 1376978"/>
                <a:gd name="connsiteY0" fmla="*/ 75304 h 462578"/>
                <a:gd name="connsiteX1" fmla="*/ 1376978 w 1376978"/>
                <a:gd name="connsiteY1" fmla="*/ 0 h 462578"/>
                <a:gd name="connsiteX2" fmla="*/ 1376978 w 1376978"/>
                <a:gd name="connsiteY2" fmla="*/ 355002 h 462578"/>
                <a:gd name="connsiteX3" fmla="*/ 0 w 1376978"/>
                <a:gd name="connsiteY3" fmla="*/ 462578 h 462578"/>
                <a:gd name="connsiteX4" fmla="*/ 21515 w 1376978"/>
                <a:gd name="connsiteY4" fmla="*/ 75304 h 46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6978" h="462578">
                  <a:moveTo>
                    <a:pt x="21515" y="75304"/>
                  </a:moveTo>
                  <a:lnTo>
                    <a:pt x="1376978" y="0"/>
                  </a:lnTo>
                  <a:lnTo>
                    <a:pt x="1376978" y="355002"/>
                  </a:lnTo>
                  <a:lnTo>
                    <a:pt x="0" y="462578"/>
                  </a:lnTo>
                  <a:lnTo>
                    <a:pt x="21515" y="753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9056" y="6663209"/>
            <a:ext cx="30719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pic>
        <p:nvPicPr>
          <p:cNvPr id="14" name="Picture 13" descr="eim_logo_red.gi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2026514" y="2818373"/>
            <a:ext cx="9936886" cy="1159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15042" y="3126627"/>
            <a:ext cx="955983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E6F0A36F-46E1-459D-BA17-B3C76FC727C6}"/>
              </a:ext>
            </a:extLst>
          </p:cNvPr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solidFill>
                  <a:schemeClr val="bg1">
                    <a:lumMod val="50000"/>
                  </a:schemeClr>
                </a:solidFill>
              </a:rPr>
              <a:t>2020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18663085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Title_CAD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72"/>
          <a:stretch/>
        </p:blipFill>
        <p:spPr>
          <a:xfrm>
            <a:off x="-19050" y="247650"/>
            <a:ext cx="11982450" cy="6343650"/>
          </a:xfrm>
          <a:prstGeom prst="rect">
            <a:avLst/>
          </a:prstGeom>
        </p:spPr>
      </p:pic>
      <p:sp>
        <p:nvSpPr>
          <p:cNvPr id="2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9056" y="6663209"/>
            <a:ext cx="30719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59366" y="2818373"/>
            <a:ext cx="9936886" cy="1159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7894" y="3126627"/>
            <a:ext cx="955983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eim_logo_red.gi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2026514" y="2818373"/>
            <a:ext cx="9936886" cy="1159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2215042" y="3126627"/>
            <a:ext cx="9559831" cy="543113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FE09FB40-1C4B-428C-B837-5108993D6638}"/>
              </a:ext>
            </a:extLst>
          </p:cNvPr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solidFill>
                  <a:schemeClr val="bg1">
                    <a:lumMod val="50000"/>
                  </a:schemeClr>
                </a:solidFill>
              </a:rPr>
              <a:t>2020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21867334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Title_CAD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2" t="3611" r="1840" b="3889"/>
          <a:stretch/>
        </p:blipFill>
        <p:spPr>
          <a:xfrm>
            <a:off x="190500" y="247650"/>
            <a:ext cx="11772900" cy="634365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516392" y="1839779"/>
            <a:ext cx="5159215" cy="221824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8" y="2350916"/>
            <a:ext cx="3048002" cy="1140784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3516392" y="4047361"/>
            <a:ext cx="5159215" cy="715920"/>
          </a:xfrm>
          <a:prstGeom prst="rect">
            <a:avLst/>
          </a:prstGeom>
          <a:solidFill>
            <a:srgbClr val="C00000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802017" y="4203049"/>
            <a:ext cx="4587965" cy="386215"/>
          </a:xfrm>
          <a:prstGeom prst="rect">
            <a:avLst/>
          </a:prstGeom>
        </p:spPr>
        <p:txBody>
          <a:bodyPr lIns="45720" tIns="22860" rIns="45720" bIns="22860" anchor="ctr" anchorCtr="0"/>
          <a:lstStyle>
            <a:lvl1pPr algn="ctr">
              <a:defRPr sz="1200" b="1" cap="all" spc="34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5DCDD3C5-8431-4B21-9B1C-EC6A6A5E8AA2}"/>
              </a:ext>
            </a:extLst>
          </p:cNvPr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solidFill>
                  <a:schemeClr val="bg1">
                    <a:lumMod val="50000"/>
                  </a:schemeClr>
                </a:solidFill>
              </a:rPr>
              <a:t>2020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4917071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4126" y="2323578"/>
            <a:ext cx="9438362" cy="901874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48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84126" y="3375068"/>
            <a:ext cx="9475940" cy="77104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9727974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5468" y="1347538"/>
            <a:ext cx="11730625" cy="43313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225468" y="1347538"/>
            <a:ext cx="11730625" cy="4331368"/>
          </a:xfrm>
          <a:prstGeom prst="rect">
            <a:avLst/>
          </a:prstGeom>
          <a:ln>
            <a:noFill/>
          </a:ln>
        </p:spPr>
        <p:txBody>
          <a:bodyPr vert="horz" lIns="45720" tIns="22860" rIns="45720" bIns="22860"/>
          <a:lstStyle>
            <a:lvl1pPr marL="0" indent="0">
              <a:buFontTx/>
              <a:buNone/>
              <a:defRPr sz="1800"/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4126" y="2323578"/>
            <a:ext cx="9438362" cy="901874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84126" y="3375068"/>
            <a:ext cx="9475940" cy="77104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79818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overTitle_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03A2232E-DA90-4EE5-86CD-2316D77131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9D3803-4291-44D8-B026-515F495E0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078" y="3026504"/>
            <a:ext cx="5531845" cy="8049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wrap="none" lIns="182880" tIns="91440" rIns="182880" bIns="91440">
            <a:spAutoFit/>
          </a:bodyPr>
          <a:lstStyle>
            <a:lvl1pPr algn="ctr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6E777D-D760-421C-BA72-FC588B797E8E}"/>
              </a:ext>
            </a:extLst>
          </p:cNvPr>
          <p:cNvGrpSpPr/>
          <p:nvPr userDrawn="1"/>
        </p:nvGrpSpPr>
        <p:grpSpPr>
          <a:xfrm>
            <a:off x="-1" y="6484606"/>
            <a:ext cx="12192001" cy="45719"/>
            <a:chOff x="-1" y="6416625"/>
            <a:chExt cx="12192001" cy="11370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CF61AC8-1F0C-4D76-9E12-7225A17CDEFF}"/>
                </a:ext>
              </a:extLst>
            </p:cNvPr>
            <p:cNvSpPr/>
            <p:nvPr/>
          </p:nvSpPr>
          <p:spPr>
            <a:xfrm rot="10800000">
              <a:off x="-1" y="6416626"/>
              <a:ext cx="12192001" cy="113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72289631-2B70-4738-B1E3-B35A55B936D8}"/>
                </a:ext>
              </a:extLst>
            </p:cNvPr>
            <p:cNvSpPr/>
            <p:nvPr userDrawn="1"/>
          </p:nvSpPr>
          <p:spPr>
            <a:xfrm rot="10800000">
              <a:off x="650874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359D5C1D-7DD8-4FCC-AA5E-E32B7CB8BDF9}"/>
                </a:ext>
              </a:extLst>
            </p:cNvPr>
            <p:cNvSpPr/>
            <p:nvPr/>
          </p:nvSpPr>
          <p:spPr>
            <a:xfrm rot="10800000">
              <a:off x="1361482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9BAAEF96-A873-4652-92A6-2AF0616EE25D}"/>
                </a:ext>
              </a:extLst>
            </p:cNvPr>
            <p:cNvSpPr/>
            <p:nvPr/>
          </p:nvSpPr>
          <p:spPr>
            <a:xfrm rot="10800000">
              <a:off x="2076953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F87AA61F-DC93-4407-AF20-AB03748D73E9}"/>
                </a:ext>
              </a:extLst>
            </p:cNvPr>
            <p:cNvSpPr/>
            <p:nvPr userDrawn="1"/>
          </p:nvSpPr>
          <p:spPr>
            <a:xfrm rot="10800000">
              <a:off x="-1" y="6416627"/>
              <a:ext cx="711201" cy="113699"/>
            </a:xfrm>
            <a:custGeom>
              <a:avLst/>
              <a:gdLst>
                <a:gd name="connsiteX0" fmla="*/ 57150 w 711201"/>
                <a:gd name="connsiteY0" fmla="*/ 0 h 101600"/>
                <a:gd name="connsiteX1" fmla="*/ 711201 w 711201"/>
                <a:gd name="connsiteY1" fmla="*/ 0 h 101600"/>
                <a:gd name="connsiteX2" fmla="*/ 711201 w 711201"/>
                <a:gd name="connsiteY2" fmla="*/ 101600 h 101600"/>
                <a:gd name="connsiteX3" fmla="*/ 0 w 711201"/>
                <a:gd name="connsiteY3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201" h="101600">
                  <a:moveTo>
                    <a:pt x="57150" y="0"/>
                  </a:moveTo>
                  <a:lnTo>
                    <a:pt x="711201" y="0"/>
                  </a:lnTo>
                  <a:lnTo>
                    <a:pt x="711201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AA0BCEB0-8213-46E7-BB58-A8152769A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8" name="Footer Placeholder 5">
            <a:extLst>
              <a:ext uri="{FF2B5EF4-FFF2-40B4-BE49-F238E27FC236}">
                <a16:creationId xmlns:a16="http://schemas.microsoft.com/office/drawing/2014/main" id="{29D994EB-DDB0-4A7B-BFC7-A6E702811650}"/>
              </a:ext>
            </a:extLst>
          </p:cNvPr>
          <p:cNvSpPr txBox="1">
            <a:spLocks/>
          </p:cNvSpPr>
          <p:nvPr userDrawn="1"/>
        </p:nvSpPr>
        <p:spPr>
          <a:xfrm>
            <a:off x="8006195" y="6530325"/>
            <a:ext cx="3860800" cy="345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2022 Flowserve Corporation :: Proprietary &amp; Confidential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9664468-ACF4-49CE-BE21-DA7B22986BD2}"/>
              </a:ext>
            </a:extLst>
          </p:cNvPr>
          <p:cNvGrpSpPr/>
          <p:nvPr userDrawn="1"/>
        </p:nvGrpSpPr>
        <p:grpSpPr>
          <a:xfrm>
            <a:off x="175847" y="0"/>
            <a:ext cx="1224327" cy="627860"/>
            <a:chOff x="76199" y="71751"/>
            <a:chExt cx="1637036" cy="83950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B58D249-E044-4EF1-B9BD-3A33F2A89DA6}"/>
                </a:ext>
              </a:extLst>
            </p:cNvPr>
            <p:cNvSpPr/>
            <p:nvPr userDrawn="1"/>
          </p:nvSpPr>
          <p:spPr>
            <a:xfrm>
              <a:off x="76199" y="71751"/>
              <a:ext cx="1637036" cy="83950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63070ED-CE66-4D4A-BF87-D537750331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5005" y="282264"/>
              <a:ext cx="1139424" cy="418479"/>
            </a:xfrm>
            <a:prstGeom prst="rect">
              <a:avLst/>
            </a:prstGeom>
          </p:spPr>
        </p:pic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EADE67B0-80F5-45D9-BD7C-39D01F70197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599" y="6650236"/>
            <a:ext cx="852167" cy="8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5510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256751" y="273050"/>
            <a:ext cx="5690774" cy="63007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947797" y="274811"/>
            <a:ext cx="4308954" cy="629902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17106" y="752316"/>
            <a:ext cx="3651338" cy="1717232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56751" y="273050"/>
            <a:ext cx="5690774" cy="63007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8028473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9633" y="1170641"/>
            <a:ext cx="5376578" cy="658159"/>
          </a:xfrm>
          <a:prstGeom prst="rect">
            <a:avLst/>
          </a:prstGeom>
        </p:spPr>
        <p:txBody>
          <a:bodyPr lIns="45720" tIns="22860" rIns="45720" bIns="22860" anchor="b" anchorCtr="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6054810" y="278027"/>
            <a:ext cx="5894173" cy="63037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9633" y="1770743"/>
            <a:ext cx="5376578" cy="1028063"/>
          </a:xfrm>
          <a:prstGeom prst="rect">
            <a:avLst/>
          </a:prstGeom>
        </p:spPr>
        <p:txBody>
          <a:bodyPr lIns="45720" rIns="45720"/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54809" y="282341"/>
            <a:ext cx="5894173" cy="63037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624227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104235" y="3691149"/>
            <a:ext cx="9847815" cy="28898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105006" y="3691149"/>
            <a:ext cx="9847045" cy="288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2105006" y="279372"/>
            <a:ext cx="9847815" cy="341177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58643" y="1132539"/>
            <a:ext cx="5376578" cy="658159"/>
          </a:xfrm>
          <a:prstGeom prst="rect">
            <a:avLst/>
          </a:prstGeom>
        </p:spPr>
        <p:txBody>
          <a:bodyPr lIns="45720" tIns="22860" rIns="45720" bIns="22860" anchor="b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358643" y="1732641"/>
            <a:ext cx="5376578" cy="1028063"/>
          </a:xfrm>
          <a:prstGeom prst="rect">
            <a:avLst/>
          </a:prstGeom>
        </p:spPr>
        <p:txBody>
          <a:bodyPr lIns="45720" rIns="45720"/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25420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Photo-Text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22422" y="1090861"/>
            <a:ext cx="11725103" cy="54829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22422" y="1090861"/>
            <a:ext cx="11725103" cy="548297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249329" y="1437573"/>
            <a:ext cx="6881046" cy="900591"/>
          </a:xfrm>
          <a:prstGeom prst="rect">
            <a:avLst/>
          </a:prstGeom>
        </p:spPr>
        <p:txBody>
          <a:bodyPr lIns="45720" tIns="22860" rIns="45720" bIns="22860" anchor="ctr" anchorCtr="0"/>
          <a:lstStyle>
            <a:lvl1pPr algn="r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244268" y="2338164"/>
            <a:ext cx="4886107" cy="59089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108" indent="0">
              <a:buFontTx/>
              <a:buNone/>
              <a:defRPr sz="1200"/>
            </a:lvl2pPr>
            <a:lvl3pPr marL="914217" indent="0">
              <a:buFontTx/>
              <a:buNone/>
              <a:defRPr sz="1200"/>
            </a:lvl3pPr>
            <a:lvl4pPr marL="1371325" indent="0">
              <a:buFontTx/>
              <a:buNone/>
              <a:defRPr sz="1200"/>
            </a:lvl4pPr>
            <a:lvl5pPr marL="1828434" indent="0"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335508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3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Photo-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22422" y="1090861"/>
            <a:ext cx="11725103" cy="54829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22422" y="1090860"/>
            <a:ext cx="11725103" cy="54829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2450" y="1437573"/>
            <a:ext cx="6881046" cy="900591"/>
          </a:xfrm>
          <a:prstGeom prst="rect">
            <a:avLst/>
          </a:prstGeom>
        </p:spPr>
        <p:txBody>
          <a:bodyPr lIns="45720" tIns="22860" rIns="45720" bIns="22860" anchor="ctr" anchorCtr="0"/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2450" y="2338164"/>
            <a:ext cx="4886107" cy="44964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>
                <a:solidFill>
                  <a:schemeClr val="bg1"/>
                </a:solidFill>
              </a:defRPr>
            </a:lvl1pPr>
            <a:lvl2pPr marL="457108" indent="0">
              <a:buFontTx/>
              <a:buNone/>
              <a:defRPr sz="1200"/>
            </a:lvl2pPr>
            <a:lvl3pPr marL="914217" indent="0">
              <a:buFontTx/>
              <a:buNone/>
              <a:defRPr sz="1200"/>
            </a:lvl3pPr>
            <a:lvl4pPr marL="1371325" indent="0">
              <a:buFontTx/>
              <a:buNone/>
              <a:defRPr sz="1200"/>
            </a:lvl4pPr>
            <a:lvl5pPr marL="1828434" indent="0"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3924380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0228" y="1673351"/>
            <a:ext cx="9628990" cy="4543969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10229" y="478663"/>
            <a:ext cx="962898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1703639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4" y="1453722"/>
            <a:ext cx="5204616" cy="480117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434603" y="1453722"/>
            <a:ext cx="5204616" cy="480117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10229" y="478663"/>
            <a:ext cx="962898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3998954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4" y="2152532"/>
            <a:ext cx="5204616" cy="410236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434603" y="2152532"/>
            <a:ext cx="5204616" cy="410236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10229" y="478663"/>
            <a:ext cx="962898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586584" y="1453722"/>
            <a:ext cx="5204616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>
                <a:solidFill>
                  <a:srgbClr val="C00000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434602" y="1453722"/>
            <a:ext cx="5204616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>
                <a:solidFill>
                  <a:srgbClr val="C00000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3344101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10229" y="478663"/>
            <a:ext cx="962898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3723347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890494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overTitle_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an&#10;&#10;Description automatically generated">
            <a:extLst>
              <a:ext uri="{FF2B5EF4-FFF2-40B4-BE49-F238E27FC236}">
                <a16:creationId xmlns:a16="http://schemas.microsoft.com/office/drawing/2014/main" id="{7501D928-61E0-430B-9E38-8F13F79906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9D3803-4291-44D8-B026-515F495E0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078" y="3026504"/>
            <a:ext cx="5531845" cy="8049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wrap="none" lIns="182880" tIns="91440" rIns="182880" bIns="91440">
            <a:spAutoFit/>
          </a:bodyPr>
          <a:lstStyle>
            <a:lvl1pPr algn="ctr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6E777D-D760-421C-BA72-FC588B797E8E}"/>
              </a:ext>
            </a:extLst>
          </p:cNvPr>
          <p:cNvGrpSpPr/>
          <p:nvPr userDrawn="1"/>
        </p:nvGrpSpPr>
        <p:grpSpPr>
          <a:xfrm>
            <a:off x="-1" y="6473476"/>
            <a:ext cx="12192001" cy="56850"/>
            <a:chOff x="-1" y="6416625"/>
            <a:chExt cx="12192001" cy="11370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CF61AC8-1F0C-4D76-9E12-7225A17CDEFF}"/>
                </a:ext>
              </a:extLst>
            </p:cNvPr>
            <p:cNvSpPr/>
            <p:nvPr/>
          </p:nvSpPr>
          <p:spPr>
            <a:xfrm rot="10800000">
              <a:off x="-1" y="6416626"/>
              <a:ext cx="12192001" cy="113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72289631-2B70-4738-B1E3-B35A55B936D8}"/>
                </a:ext>
              </a:extLst>
            </p:cNvPr>
            <p:cNvSpPr/>
            <p:nvPr userDrawn="1"/>
          </p:nvSpPr>
          <p:spPr>
            <a:xfrm rot="10800000">
              <a:off x="650874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359D5C1D-7DD8-4FCC-AA5E-E32B7CB8BDF9}"/>
                </a:ext>
              </a:extLst>
            </p:cNvPr>
            <p:cNvSpPr/>
            <p:nvPr/>
          </p:nvSpPr>
          <p:spPr>
            <a:xfrm rot="10800000">
              <a:off x="1361482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9BAAEF96-A873-4652-92A6-2AF0616EE25D}"/>
                </a:ext>
              </a:extLst>
            </p:cNvPr>
            <p:cNvSpPr/>
            <p:nvPr/>
          </p:nvSpPr>
          <p:spPr>
            <a:xfrm rot="10800000">
              <a:off x="2076953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F87AA61F-DC93-4407-AF20-AB03748D73E9}"/>
                </a:ext>
              </a:extLst>
            </p:cNvPr>
            <p:cNvSpPr/>
            <p:nvPr userDrawn="1"/>
          </p:nvSpPr>
          <p:spPr>
            <a:xfrm rot="10800000">
              <a:off x="-1" y="6416627"/>
              <a:ext cx="711201" cy="113699"/>
            </a:xfrm>
            <a:custGeom>
              <a:avLst/>
              <a:gdLst>
                <a:gd name="connsiteX0" fmla="*/ 57150 w 711201"/>
                <a:gd name="connsiteY0" fmla="*/ 0 h 101600"/>
                <a:gd name="connsiteX1" fmla="*/ 711201 w 711201"/>
                <a:gd name="connsiteY1" fmla="*/ 0 h 101600"/>
                <a:gd name="connsiteX2" fmla="*/ 711201 w 711201"/>
                <a:gd name="connsiteY2" fmla="*/ 101600 h 101600"/>
                <a:gd name="connsiteX3" fmla="*/ 0 w 711201"/>
                <a:gd name="connsiteY3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201" h="101600">
                  <a:moveTo>
                    <a:pt x="57150" y="0"/>
                  </a:moveTo>
                  <a:lnTo>
                    <a:pt x="711201" y="0"/>
                  </a:lnTo>
                  <a:lnTo>
                    <a:pt x="711201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AA0BCEB0-8213-46E7-BB58-A8152769A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8" name="Footer Placeholder 5">
            <a:extLst>
              <a:ext uri="{FF2B5EF4-FFF2-40B4-BE49-F238E27FC236}">
                <a16:creationId xmlns:a16="http://schemas.microsoft.com/office/drawing/2014/main" id="{29D994EB-DDB0-4A7B-BFC7-A6E702811650}"/>
              </a:ext>
            </a:extLst>
          </p:cNvPr>
          <p:cNvSpPr txBox="1">
            <a:spLocks/>
          </p:cNvSpPr>
          <p:nvPr userDrawn="1"/>
        </p:nvSpPr>
        <p:spPr>
          <a:xfrm>
            <a:off x="8006195" y="6530325"/>
            <a:ext cx="3860800" cy="345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2022 Flowserve Corporation :: Proprietary &amp; Confidential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93C775-20AE-4533-8CE3-6729617D477E}"/>
              </a:ext>
            </a:extLst>
          </p:cNvPr>
          <p:cNvGrpSpPr/>
          <p:nvPr userDrawn="1"/>
        </p:nvGrpSpPr>
        <p:grpSpPr>
          <a:xfrm>
            <a:off x="175847" y="0"/>
            <a:ext cx="1224327" cy="627860"/>
            <a:chOff x="76199" y="71751"/>
            <a:chExt cx="1637036" cy="83950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2093CD-E9BC-4162-A13D-50691348230F}"/>
                </a:ext>
              </a:extLst>
            </p:cNvPr>
            <p:cNvSpPr/>
            <p:nvPr userDrawn="1"/>
          </p:nvSpPr>
          <p:spPr>
            <a:xfrm>
              <a:off x="76199" y="71751"/>
              <a:ext cx="1637036" cy="83950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E11752D-ACF6-427C-AE5C-8BD467745D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5005" y="282264"/>
              <a:ext cx="1139424" cy="418479"/>
            </a:xfrm>
            <a:prstGeom prst="rect">
              <a:avLst/>
            </a:prstGeom>
          </p:spPr>
        </p:pic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22237357-4647-41D3-9682-B9FE833ECA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599" y="6650236"/>
            <a:ext cx="852167" cy="8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8299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G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29388" y="1395663"/>
            <a:ext cx="4644777" cy="51786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29387" y="1395663"/>
            <a:ext cx="4644777" cy="517867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560741" y="1395663"/>
            <a:ext cx="6078477" cy="4876800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8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8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10229" y="478663"/>
            <a:ext cx="962898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617104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G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038379" y="1395663"/>
            <a:ext cx="4600840" cy="51786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38378" y="1395663"/>
            <a:ext cx="4600840" cy="517867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73326" y="1395663"/>
            <a:ext cx="6078477" cy="4876800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8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8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10229" y="478663"/>
            <a:ext cx="962898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3812271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XL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107373" y="279372"/>
            <a:ext cx="5845448" cy="62988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107373" y="279779"/>
            <a:ext cx="5841242" cy="62984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49633" y="1170641"/>
            <a:ext cx="5376578" cy="658159"/>
          </a:xfrm>
          <a:prstGeom prst="rect">
            <a:avLst/>
          </a:prstGeom>
        </p:spPr>
        <p:txBody>
          <a:bodyPr lIns="45720" tIns="22860" rIns="45720" bIns="22860" anchor="b" anchorCtr="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449633" y="1957137"/>
            <a:ext cx="5376578" cy="4346182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704362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215034" y="1396170"/>
            <a:ext cx="11748611" cy="14195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65980" y="1396170"/>
            <a:ext cx="2350253" cy="1419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15035" y="1396170"/>
            <a:ext cx="2359174" cy="1419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576024" y="1396170"/>
            <a:ext cx="2335885" cy="1419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906196" y="1396170"/>
            <a:ext cx="2359783" cy="1419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9616233" y="1396170"/>
            <a:ext cx="2349383" cy="1419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574817" y="2297818"/>
            <a:ext cx="0" cy="429360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4906198" y="2297818"/>
            <a:ext cx="0" cy="429360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7266702" y="2297818"/>
            <a:ext cx="0" cy="429360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9614263" y="2297818"/>
            <a:ext cx="0" cy="429360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222750" y="282294"/>
            <a:ext cx="11740896" cy="881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065623" y="528450"/>
            <a:ext cx="9380823" cy="385721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2800" b="1" cap="all" spc="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34" y="469560"/>
            <a:ext cx="1253264" cy="498873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>
          <a:xfrm>
            <a:off x="2575373" y="1163665"/>
            <a:ext cx="722" cy="2579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4905476" y="1163665"/>
            <a:ext cx="722" cy="2579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7265980" y="1163665"/>
            <a:ext cx="722" cy="2579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9613541" y="1163665"/>
            <a:ext cx="722" cy="2579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214313" y="2816225"/>
            <a:ext cx="2360612" cy="377507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4"/>
          <p:cNvSpPr>
            <a:spLocks noGrp="1"/>
          </p:cNvSpPr>
          <p:nvPr>
            <p:ph sz="quarter" idx="17"/>
          </p:nvPr>
        </p:nvSpPr>
        <p:spPr>
          <a:xfrm>
            <a:off x="2574209" y="2815766"/>
            <a:ext cx="2326277" cy="377507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Content Placeholder 4"/>
          <p:cNvSpPr>
            <a:spLocks noGrp="1"/>
          </p:cNvSpPr>
          <p:nvPr>
            <p:ph sz="quarter" idx="18"/>
          </p:nvPr>
        </p:nvSpPr>
        <p:spPr>
          <a:xfrm>
            <a:off x="4911800" y="2815188"/>
            <a:ext cx="2360612" cy="377507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Content Placeholder 4"/>
          <p:cNvSpPr>
            <a:spLocks noGrp="1"/>
          </p:cNvSpPr>
          <p:nvPr>
            <p:ph sz="quarter" idx="19"/>
          </p:nvPr>
        </p:nvSpPr>
        <p:spPr>
          <a:xfrm>
            <a:off x="7278013" y="2815188"/>
            <a:ext cx="2329817" cy="377507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Content Placeholder 4"/>
          <p:cNvSpPr>
            <a:spLocks noGrp="1"/>
          </p:cNvSpPr>
          <p:nvPr>
            <p:ph sz="quarter" idx="20"/>
          </p:nvPr>
        </p:nvSpPr>
        <p:spPr>
          <a:xfrm>
            <a:off x="9603033" y="2815188"/>
            <a:ext cx="2360612" cy="377507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54631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CoverTitle_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441DEC2A-F053-4671-806F-D197B0C98C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5771" y="-1"/>
            <a:ext cx="6836229" cy="6534439"/>
          </a:xfrm>
          <a:prstGeom prst="rect">
            <a:avLst/>
          </a:prstGeom>
        </p:spPr>
      </p:pic>
      <p:pic>
        <p:nvPicPr>
          <p:cNvPr id="4" name="Picture 3" descr="A picture containing mollusk&#10;&#10;Description automatically generated">
            <a:extLst>
              <a:ext uri="{FF2B5EF4-FFF2-40B4-BE49-F238E27FC236}">
                <a16:creationId xmlns:a16="http://schemas.microsoft.com/office/drawing/2014/main" id="{398B6BBD-8A92-464A-B366-DB97067C0F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ECF6A00-1A12-4D55-8E40-783DCC8260E3}"/>
              </a:ext>
            </a:extLst>
          </p:cNvPr>
          <p:cNvSpPr/>
          <p:nvPr/>
        </p:nvSpPr>
        <p:spPr>
          <a:xfrm>
            <a:off x="0" y="0"/>
            <a:ext cx="4082143" cy="367752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AA0BCEB0-8213-46E7-BB58-A8152769A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D1B67764-9C13-4832-8D18-1E907B5C2491}"/>
              </a:ext>
            </a:extLst>
          </p:cNvPr>
          <p:cNvSpPr txBox="1">
            <a:spLocks/>
          </p:cNvSpPr>
          <p:nvPr/>
        </p:nvSpPr>
        <p:spPr>
          <a:xfrm>
            <a:off x="8097635" y="6581775"/>
            <a:ext cx="3860800" cy="2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2022 Flowserve Corporation :: INTERNAL USE ONLY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63892261-86FB-4B3A-BDAD-A8291E6C36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5005" y="6636704"/>
            <a:ext cx="1139424" cy="11746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CD80661-E9E8-4D60-AA42-C74BA507FE95}"/>
              </a:ext>
            </a:extLst>
          </p:cNvPr>
          <p:cNvGrpSpPr/>
          <p:nvPr/>
        </p:nvGrpSpPr>
        <p:grpSpPr>
          <a:xfrm>
            <a:off x="9218023" y="6517263"/>
            <a:ext cx="2973977" cy="45719"/>
            <a:chOff x="-1" y="6416625"/>
            <a:chExt cx="12192001" cy="11370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A72B479-B62F-473B-8186-5A192B176702}"/>
                </a:ext>
              </a:extLst>
            </p:cNvPr>
            <p:cNvSpPr/>
            <p:nvPr/>
          </p:nvSpPr>
          <p:spPr>
            <a:xfrm rot="10800000">
              <a:off x="-1" y="6416626"/>
              <a:ext cx="12192001" cy="113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94AE9F0A-D744-4BC6-91D6-1E15B893B893}"/>
                </a:ext>
              </a:extLst>
            </p:cNvPr>
            <p:cNvSpPr/>
            <p:nvPr/>
          </p:nvSpPr>
          <p:spPr>
            <a:xfrm rot="10800000">
              <a:off x="650874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0827A931-F66B-4E26-AB88-3162D89D3559}"/>
                </a:ext>
              </a:extLst>
            </p:cNvPr>
            <p:cNvSpPr/>
            <p:nvPr/>
          </p:nvSpPr>
          <p:spPr>
            <a:xfrm rot="10800000">
              <a:off x="1361482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7440B08A-E42A-46FA-821B-C688C588A90B}"/>
                </a:ext>
              </a:extLst>
            </p:cNvPr>
            <p:cNvSpPr/>
            <p:nvPr/>
          </p:nvSpPr>
          <p:spPr>
            <a:xfrm rot="10800000">
              <a:off x="2076953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0432614-5113-49F2-B601-AFC481618788}"/>
                </a:ext>
              </a:extLst>
            </p:cNvPr>
            <p:cNvSpPr/>
            <p:nvPr/>
          </p:nvSpPr>
          <p:spPr>
            <a:xfrm rot="10800000">
              <a:off x="-1" y="6416627"/>
              <a:ext cx="711201" cy="113699"/>
            </a:xfrm>
            <a:custGeom>
              <a:avLst/>
              <a:gdLst>
                <a:gd name="connsiteX0" fmla="*/ 57150 w 711201"/>
                <a:gd name="connsiteY0" fmla="*/ 0 h 101600"/>
                <a:gd name="connsiteX1" fmla="*/ 711201 w 711201"/>
                <a:gd name="connsiteY1" fmla="*/ 0 h 101600"/>
                <a:gd name="connsiteX2" fmla="*/ 711201 w 711201"/>
                <a:gd name="connsiteY2" fmla="*/ 101600 h 101600"/>
                <a:gd name="connsiteX3" fmla="*/ 0 w 711201"/>
                <a:gd name="connsiteY3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201" h="101600">
                  <a:moveTo>
                    <a:pt x="57150" y="0"/>
                  </a:moveTo>
                  <a:lnTo>
                    <a:pt x="711201" y="0"/>
                  </a:lnTo>
                  <a:lnTo>
                    <a:pt x="711201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B8BE8B68-FA3D-4775-9329-1111A9C8C60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5005" y="282263"/>
            <a:ext cx="1139424" cy="4184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7AFDB1D-0AF2-48A8-A8C0-99450F560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169" y="3112318"/>
            <a:ext cx="5507662" cy="633365"/>
          </a:xfrm>
          <a:prstGeom prst="roundRect">
            <a:avLst/>
          </a:prstGeom>
          <a:solidFill>
            <a:schemeClr val="tx1">
              <a:lumMod val="85000"/>
              <a:lumOff val="15000"/>
              <a:alpha val="71000"/>
            </a:schemeClr>
          </a:solidFill>
        </p:spPr>
        <p:txBody>
          <a:bodyPr wrap="square" lIns="182880" tIns="91440" rIns="182880" bIns="91440">
            <a:sp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137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Title_CAD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sky, outdoor, transport&#10;&#10;Description automatically generated">
            <a:extLst>
              <a:ext uri="{FF2B5EF4-FFF2-40B4-BE49-F238E27FC236}">
                <a16:creationId xmlns:a16="http://schemas.microsoft.com/office/drawing/2014/main" id="{B4E7F2A1-B097-446B-BD25-53E58F0EC4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180" y="134587"/>
            <a:ext cx="11929640" cy="62505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D45577-A983-40F0-8B3E-DDA3B45054FE}"/>
              </a:ext>
            </a:extLst>
          </p:cNvPr>
          <p:cNvSpPr/>
          <p:nvPr userDrawn="1"/>
        </p:nvSpPr>
        <p:spPr>
          <a:xfrm>
            <a:off x="115746" y="115118"/>
            <a:ext cx="11937357" cy="6258098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644CFE-C080-4130-A9B3-4BFC6871072C}"/>
              </a:ext>
            </a:extLst>
          </p:cNvPr>
          <p:cNvSpPr/>
          <p:nvPr userDrawn="1"/>
        </p:nvSpPr>
        <p:spPr>
          <a:xfrm>
            <a:off x="123463" y="134588"/>
            <a:ext cx="11937357" cy="625809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84F9F3-4BC6-403A-85A5-C6AAFEA892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0" y="271780"/>
            <a:ext cx="1264816" cy="503470"/>
          </a:xfrm>
          <a:prstGeom prst="rect">
            <a:avLst/>
          </a:prstGeom>
        </p:spPr>
      </p:pic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877C6A5B-6EB0-4567-9A17-A85086055567}"/>
              </a:ext>
            </a:extLst>
          </p:cNvPr>
          <p:cNvSpPr txBox="1">
            <a:spLocks/>
          </p:cNvSpPr>
          <p:nvPr userDrawn="1"/>
        </p:nvSpPr>
        <p:spPr>
          <a:xfrm>
            <a:off x="4165600" y="6504757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2021 Flowserve Corporation :: Proprietary &amp; Confidential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693E1D-A815-4A00-8150-A4C4AE65A4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63" y="6496282"/>
            <a:ext cx="1333140" cy="2851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9D546E-1E73-497D-9277-7F08DB633B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610" y="6449402"/>
            <a:ext cx="1264729" cy="387681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738F398B-9CA4-4285-9F68-10B7E403D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59364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" y="1168401"/>
            <a:ext cx="11303938" cy="5048920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20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20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20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20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E8D53-0B31-476A-9FD3-BD7F8CAE4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F443DF-44DC-4D9F-8F3E-8331F2C273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63" y="6496282"/>
            <a:ext cx="1333140" cy="285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D95365-7A70-418E-B173-6952D306C6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610" y="6449402"/>
            <a:ext cx="1264729" cy="387681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FE61445-069A-43F4-8C18-7B66A6354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934601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Title_CAD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D948A38-E263-486D-AE74-73295E3FDB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79" y="6495879"/>
            <a:ext cx="1335024" cy="285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E7F2A1-B097-446B-BD25-53E58F0EC4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180" y="138338"/>
            <a:ext cx="11929640" cy="6254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D45577-A983-40F0-8B3E-DDA3B45054FE}"/>
              </a:ext>
            </a:extLst>
          </p:cNvPr>
          <p:cNvSpPr/>
          <p:nvPr userDrawn="1"/>
        </p:nvSpPr>
        <p:spPr>
          <a:xfrm>
            <a:off x="131180" y="134588"/>
            <a:ext cx="11937357" cy="6258098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644CFE-C080-4130-A9B3-4BFC6871072C}"/>
              </a:ext>
            </a:extLst>
          </p:cNvPr>
          <p:cNvSpPr/>
          <p:nvPr userDrawn="1"/>
        </p:nvSpPr>
        <p:spPr>
          <a:xfrm>
            <a:off x="123463" y="134588"/>
            <a:ext cx="11937357" cy="625809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84F9F3-4BC6-403A-85A5-C6AAFEA892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0" y="271780"/>
            <a:ext cx="1264816" cy="503470"/>
          </a:xfrm>
          <a:prstGeom prst="rect">
            <a:avLst/>
          </a:prstGeom>
        </p:spPr>
      </p:pic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877C6A5B-6EB0-4567-9A17-A85086055567}"/>
              </a:ext>
            </a:extLst>
          </p:cNvPr>
          <p:cNvSpPr txBox="1">
            <a:spLocks/>
          </p:cNvSpPr>
          <p:nvPr userDrawn="1"/>
        </p:nvSpPr>
        <p:spPr>
          <a:xfrm>
            <a:off x="4165600" y="6504757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2021 Flowserve Corporation :: Proprietary &amp; Confidential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542703D-9C40-4CD1-A0B4-7394F5D25C1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610" y="6449402"/>
            <a:ext cx="1264729" cy="387681"/>
          </a:xfrm>
          <a:prstGeom prst="rect">
            <a:avLst/>
          </a:prstGeom>
        </p:spPr>
      </p:pic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9178184C-2F0A-4982-9DB9-4C9DCEE01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59577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" y="1168401"/>
            <a:ext cx="11303938" cy="5048920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20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20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20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20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E8D53-0B31-476A-9FD3-BD7F8CAE4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68B8FAD-D433-47C6-9918-0DB66BD542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79" y="6495879"/>
            <a:ext cx="1335024" cy="285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17CFF9-8386-4D1C-A005-E0E46FC3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610" y="6449402"/>
            <a:ext cx="1264729" cy="387681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721044F-5147-4959-B924-326469409B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675157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Title_CAD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645BF6E-C892-49D6-81A1-EE4D337ADA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79" y="6495879"/>
            <a:ext cx="1335024" cy="285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E7F2A1-B097-446B-BD25-53E58F0EC4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578" y="134588"/>
            <a:ext cx="11937357" cy="62659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D45577-A983-40F0-8B3E-DDA3B45054FE}"/>
              </a:ext>
            </a:extLst>
          </p:cNvPr>
          <p:cNvSpPr/>
          <p:nvPr userDrawn="1"/>
        </p:nvSpPr>
        <p:spPr>
          <a:xfrm>
            <a:off x="119693" y="134588"/>
            <a:ext cx="11937357" cy="6258098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644CFE-C080-4130-A9B3-4BFC6871072C}"/>
              </a:ext>
            </a:extLst>
          </p:cNvPr>
          <p:cNvSpPr/>
          <p:nvPr userDrawn="1"/>
        </p:nvSpPr>
        <p:spPr>
          <a:xfrm>
            <a:off x="123463" y="134588"/>
            <a:ext cx="11937357" cy="625809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84F9F3-4BC6-403A-85A5-C6AAFEA892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0" y="271780"/>
            <a:ext cx="1264816" cy="503470"/>
          </a:xfrm>
          <a:prstGeom prst="rect">
            <a:avLst/>
          </a:prstGeom>
        </p:spPr>
      </p:pic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877C6A5B-6EB0-4567-9A17-A85086055567}"/>
              </a:ext>
            </a:extLst>
          </p:cNvPr>
          <p:cNvSpPr txBox="1">
            <a:spLocks/>
          </p:cNvSpPr>
          <p:nvPr userDrawn="1"/>
        </p:nvSpPr>
        <p:spPr>
          <a:xfrm>
            <a:off x="4165600" y="6504757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2021 Flowserve Corporation :: Proprietary &amp; Confidential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376E027-7CFE-4FE5-8050-96307D545C2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610" y="6449402"/>
            <a:ext cx="1264729" cy="387681"/>
          </a:xfrm>
          <a:prstGeom prst="rect">
            <a:avLst/>
          </a:prstGeom>
        </p:spPr>
      </p:pic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0D48157A-24A1-48C5-9F54-0F3222295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55145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overTitle_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572FCF0-B7C7-4F81-AE96-FEBD81751B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9D3803-4291-44D8-B026-515F495E0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078" y="3026504"/>
            <a:ext cx="5531845" cy="8049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wrap="none" lIns="182880" tIns="91440" rIns="182880" bIns="91440">
            <a:spAutoFit/>
          </a:bodyPr>
          <a:lstStyle>
            <a:lvl1pPr algn="ctr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6E777D-D760-421C-BA72-FC588B797E8E}"/>
              </a:ext>
            </a:extLst>
          </p:cNvPr>
          <p:cNvGrpSpPr/>
          <p:nvPr userDrawn="1"/>
        </p:nvGrpSpPr>
        <p:grpSpPr>
          <a:xfrm>
            <a:off x="-1" y="6473476"/>
            <a:ext cx="12192001" cy="56850"/>
            <a:chOff x="-1" y="6416625"/>
            <a:chExt cx="12192001" cy="11370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CF61AC8-1F0C-4D76-9E12-7225A17CDEFF}"/>
                </a:ext>
              </a:extLst>
            </p:cNvPr>
            <p:cNvSpPr/>
            <p:nvPr/>
          </p:nvSpPr>
          <p:spPr>
            <a:xfrm rot="10800000">
              <a:off x="-1" y="6416626"/>
              <a:ext cx="12192001" cy="113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72289631-2B70-4738-B1E3-B35A55B936D8}"/>
                </a:ext>
              </a:extLst>
            </p:cNvPr>
            <p:cNvSpPr/>
            <p:nvPr userDrawn="1"/>
          </p:nvSpPr>
          <p:spPr>
            <a:xfrm rot="10800000">
              <a:off x="650874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359D5C1D-7DD8-4FCC-AA5E-E32B7CB8BDF9}"/>
                </a:ext>
              </a:extLst>
            </p:cNvPr>
            <p:cNvSpPr/>
            <p:nvPr/>
          </p:nvSpPr>
          <p:spPr>
            <a:xfrm rot="10800000">
              <a:off x="1361482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9BAAEF96-A873-4652-92A6-2AF0616EE25D}"/>
                </a:ext>
              </a:extLst>
            </p:cNvPr>
            <p:cNvSpPr/>
            <p:nvPr/>
          </p:nvSpPr>
          <p:spPr>
            <a:xfrm rot="10800000">
              <a:off x="2076953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F87AA61F-DC93-4407-AF20-AB03748D73E9}"/>
                </a:ext>
              </a:extLst>
            </p:cNvPr>
            <p:cNvSpPr/>
            <p:nvPr userDrawn="1"/>
          </p:nvSpPr>
          <p:spPr>
            <a:xfrm rot="10800000">
              <a:off x="-1" y="6416627"/>
              <a:ext cx="711201" cy="113699"/>
            </a:xfrm>
            <a:custGeom>
              <a:avLst/>
              <a:gdLst>
                <a:gd name="connsiteX0" fmla="*/ 57150 w 711201"/>
                <a:gd name="connsiteY0" fmla="*/ 0 h 101600"/>
                <a:gd name="connsiteX1" fmla="*/ 711201 w 711201"/>
                <a:gd name="connsiteY1" fmla="*/ 0 h 101600"/>
                <a:gd name="connsiteX2" fmla="*/ 711201 w 711201"/>
                <a:gd name="connsiteY2" fmla="*/ 101600 h 101600"/>
                <a:gd name="connsiteX3" fmla="*/ 0 w 711201"/>
                <a:gd name="connsiteY3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201" h="101600">
                  <a:moveTo>
                    <a:pt x="57150" y="0"/>
                  </a:moveTo>
                  <a:lnTo>
                    <a:pt x="711201" y="0"/>
                  </a:lnTo>
                  <a:lnTo>
                    <a:pt x="711201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AA0BCEB0-8213-46E7-BB58-A8152769A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8" name="Footer Placeholder 5">
            <a:extLst>
              <a:ext uri="{FF2B5EF4-FFF2-40B4-BE49-F238E27FC236}">
                <a16:creationId xmlns:a16="http://schemas.microsoft.com/office/drawing/2014/main" id="{29D994EB-DDB0-4A7B-BFC7-A6E702811650}"/>
              </a:ext>
            </a:extLst>
          </p:cNvPr>
          <p:cNvSpPr txBox="1">
            <a:spLocks/>
          </p:cNvSpPr>
          <p:nvPr userDrawn="1"/>
        </p:nvSpPr>
        <p:spPr>
          <a:xfrm>
            <a:off x="8006195" y="6530325"/>
            <a:ext cx="3860800" cy="345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2022 Flowserve Corporation :: Proprietary &amp; Confidential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607D202-2354-48C3-AFB7-345AE992B8E3}"/>
              </a:ext>
            </a:extLst>
          </p:cNvPr>
          <p:cNvGrpSpPr/>
          <p:nvPr userDrawn="1"/>
        </p:nvGrpSpPr>
        <p:grpSpPr>
          <a:xfrm>
            <a:off x="175847" y="0"/>
            <a:ext cx="1224327" cy="627860"/>
            <a:chOff x="76199" y="71751"/>
            <a:chExt cx="1637036" cy="83950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8DF237-F0B0-4E17-9D4E-ED9AEB5BAABA}"/>
                </a:ext>
              </a:extLst>
            </p:cNvPr>
            <p:cNvSpPr/>
            <p:nvPr userDrawn="1"/>
          </p:nvSpPr>
          <p:spPr>
            <a:xfrm>
              <a:off x="76199" y="71751"/>
              <a:ext cx="1637036" cy="83950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18C643D-D3F3-4B8D-B6ED-86267B8BAA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5005" y="282264"/>
              <a:ext cx="1139424" cy="418479"/>
            </a:xfrm>
            <a:prstGeom prst="rect">
              <a:avLst/>
            </a:prstGeom>
          </p:spPr>
        </p:pic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50EAEFDB-C9BC-4167-BFFF-E6860B6D01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599" y="6650236"/>
            <a:ext cx="852167" cy="8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6378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" y="1168401"/>
            <a:ext cx="11303938" cy="5048920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20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20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20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20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E8D53-0B31-476A-9FD3-BD7F8CAE4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293AC-D250-4F81-B443-D42D923A3D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79" y="6495879"/>
            <a:ext cx="1335024" cy="285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5855BE-8E64-4898-B341-B91612CE00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610" y="6449402"/>
            <a:ext cx="1264729" cy="387681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8A9AA3A-430C-404E-847D-80AC312CA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622121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verTitle_CAD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5DF1453-6D85-4575-BCE8-D00767E127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93" y="6495878"/>
            <a:ext cx="1335024" cy="285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E7F2A1-B097-446B-BD25-53E58F0EC4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179" y="146868"/>
            <a:ext cx="11932227" cy="62458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D45577-A983-40F0-8B3E-DDA3B45054FE}"/>
              </a:ext>
            </a:extLst>
          </p:cNvPr>
          <p:cNvSpPr/>
          <p:nvPr userDrawn="1"/>
        </p:nvSpPr>
        <p:spPr>
          <a:xfrm>
            <a:off x="123463" y="146868"/>
            <a:ext cx="11937357" cy="6258098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644CFE-C080-4130-A9B3-4BFC6871072C}"/>
              </a:ext>
            </a:extLst>
          </p:cNvPr>
          <p:cNvSpPr/>
          <p:nvPr userDrawn="1"/>
        </p:nvSpPr>
        <p:spPr>
          <a:xfrm>
            <a:off x="123463" y="134588"/>
            <a:ext cx="11937357" cy="625809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84F9F3-4BC6-403A-85A5-C6AAFEA892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0" y="271780"/>
            <a:ext cx="1264816" cy="503470"/>
          </a:xfrm>
          <a:prstGeom prst="rect">
            <a:avLst/>
          </a:prstGeom>
        </p:spPr>
      </p:pic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877C6A5B-6EB0-4567-9A17-A85086055567}"/>
              </a:ext>
            </a:extLst>
          </p:cNvPr>
          <p:cNvSpPr txBox="1">
            <a:spLocks/>
          </p:cNvSpPr>
          <p:nvPr userDrawn="1"/>
        </p:nvSpPr>
        <p:spPr>
          <a:xfrm>
            <a:off x="4165600" y="6504757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2021 Flowserve Corporation :: Proprietary &amp; Confidential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EBD0CB8-BC3C-410D-A1A0-2C6F27CAF2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610" y="6449402"/>
            <a:ext cx="1264729" cy="387681"/>
          </a:xfrm>
          <a:prstGeom prst="rect">
            <a:avLst/>
          </a:prstGeom>
        </p:spPr>
      </p:pic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81D950D1-A4A5-4D93-959B-FCBA01D22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30888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" y="1168401"/>
            <a:ext cx="11303938" cy="5048920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20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20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20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20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E8D53-0B31-476A-9FD3-BD7F8CAE4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CF25BE-B14E-4CE9-8BFD-9A36CD2915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93" y="6495878"/>
            <a:ext cx="1335024" cy="285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C7703F-1A9D-4824-84D9-5E5E2AA78B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610" y="6449402"/>
            <a:ext cx="1264729" cy="387681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5E6A88D-C930-4685-838A-61CD0AC7B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91293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verTitle_CAD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9AA37AE3-C9C1-4B09-BAB1-6738A575B7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93" y="6497310"/>
            <a:ext cx="1335024" cy="285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E7F2A1-B097-446B-BD25-53E58F0EC4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180" y="134588"/>
            <a:ext cx="11929640" cy="62580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D45577-A983-40F0-8B3E-DDA3B45054FE}"/>
              </a:ext>
            </a:extLst>
          </p:cNvPr>
          <p:cNvSpPr/>
          <p:nvPr userDrawn="1"/>
        </p:nvSpPr>
        <p:spPr>
          <a:xfrm>
            <a:off x="112454" y="146867"/>
            <a:ext cx="11937357" cy="6258098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644CFE-C080-4130-A9B3-4BFC6871072C}"/>
              </a:ext>
            </a:extLst>
          </p:cNvPr>
          <p:cNvSpPr/>
          <p:nvPr userDrawn="1"/>
        </p:nvSpPr>
        <p:spPr>
          <a:xfrm>
            <a:off x="123463" y="134588"/>
            <a:ext cx="11937357" cy="625809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84F9F3-4BC6-403A-85A5-C6AAFEA892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0" y="271780"/>
            <a:ext cx="1264816" cy="503470"/>
          </a:xfrm>
          <a:prstGeom prst="rect">
            <a:avLst/>
          </a:prstGeom>
        </p:spPr>
      </p:pic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877C6A5B-6EB0-4567-9A17-A85086055567}"/>
              </a:ext>
            </a:extLst>
          </p:cNvPr>
          <p:cNvSpPr txBox="1">
            <a:spLocks/>
          </p:cNvSpPr>
          <p:nvPr userDrawn="1"/>
        </p:nvSpPr>
        <p:spPr>
          <a:xfrm>
            <a:off x="4165600" y="6504757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2021 Flowserve Corporation :: Proprietary &amp; Confidential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4DF7633-72C9-4283-935D-1FA6A84613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610" y="6449402"/>
            <a:ext cx="1264729" cy="387681"/>
          </a:xfrm>
          <a:prstGeom prst="rect">
            <a:avLst/>
          </a:prstGeom>
        </p:spPr>
      </p:pic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79B93254-CECE-4CBA-8801-95D471D49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7812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" y="1168401"/>
            <a:ext cx="11303938" cy="5048920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20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20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20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20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E8D53-0B31-476A-9FD3-BD7F8CAE4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CD5FE832-D0CD-4CD9-AE7C-C0F6777074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93" y="6497310"/>
            <a:ext cx="1335024" cy="285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842EAE-FCCF-4B44-8C15-4CC15536D8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610" y="6449402"/>
            <a:ext cx="1264729" cy="387681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44BC302-023F-40D2-861D-086A79F41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930887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verTitle_CAD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C0D3102-DE1C-42F2-84CF-785456A686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93" y="6497309"/>
            <a:ext cx="1335024" cy="285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E7F2A1-B097-446B-BD25-53E58F0EC4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180" y="146866"/>
            <a:ext cx="11917063" cy="62580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D45577-A983-40F0-8B3E-DDA3B45054FE}"/>
              </a:ext>
            </a:extLst>
          </p:cNvPr>
          <p:cNvSpPr/>
          <p:nvPr userDrawn="1"/>
        </p:nvSpPr>
        <p:spPr>
          <a:xfrm>
            <a:off x="143758" y="134588"/>
            <a:ext cx="11924780" cy="6258098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644CFE-C080-4130-A9B3-4BFC6871072C}"/>
              </a:ext>
            </a:extLst>
          </p:cNvPr>
          <p:cNvSpPr/>
          <p:nvPr userDrawn="1"/>
        </p:nvSpPr>
        <p:spPr>
          <a:xfrm>
            <a:off x="123463" y="134588"/>
            <a:ext cx="11937357" cy="625809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84F9F3-4BC6-403A-85A5-C6AAFEA892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0" y="271780"/>
            <a:ext cx="1264816" cy="503470"/>
          </a:xfrm>
          <a:prstGeom prst="rect">
            <a:avLst/>
          </a:prstGeom>
        </p:spPr>
      </p:pic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877C6A5B-6EB0-4567-9A17-A85086055567}"/>
              </a:ext>
            </a:extLst>
          </p:cNvPr>
          <p:cNvSpPr txBox="1">
            <a:spLocks/>
          </p:cNvSpPr>
          <p:nvPr userDrawn="1"/>
        </p:nvSpPr>
        <p:spPr>
          <a:xfrm>
            <a:off x="4165600" y="6504757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2021 Flowserve Corporation :: Proprietary &amp; Confidential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AA9B985-3DCA-4C3C-80C8-EC63270DFC7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610" y="6449402"/>
            <a:ext cx="1264729" cy="387681"/>
          </a:xfrm>
          <a:prstGeom prst="rect">
            <a:avLst/>
          </a:prstGeom>
        </p:spPr>
      </p:pic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66DB0A8E-0DDC-477B-83E7-5E0AA58A3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94766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" y="1168401"/>
            <a:ext cx="11303938" cy="5048920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20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20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20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20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E8D53-0B31-476A-9FD3-BD7F8CAE4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5DF54E2-F4BA-43C9-BDA4-03F0734D54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93" y="6497309"/>
            <a:ext cx="1335024" cy="285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C01D3C-1E54-4AA5-A332-69C48EECB4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610" y="6449402"/>
            <a:ext cx="1264729" cy="387681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63DB5FC-9741-4D22-A55B-F638D8560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111287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verTitle_CAD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7ECB26E1-B583-4255-B8C3-5066AEB96D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93" y="6497309"/>
            <a:ext cx="1335024" cy="285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E7F2A1-B097-446B-BD25-53E58F0EC4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693" y="134586"/>
            <a:ext cx="11952736" cy="62580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D45577-A983-40F0-8B3E-DDA3B45054FE}"/>
              </a:ext>
            </a:extLst>
          </p:cNvPr>
          <p:cNvSpPr/>
          <p:nvPr userDrawn="1"/>
        </p:nvSpPr>
        <p:spPr>
          <a:xfrm>
            <a:off x="108084" y="134584"/>
            <a:ext cx="11937357" cy="6238632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644CFE-C080-4130-A9B3-4BFC6871072C}"/>
              </a:ext>
            </a:extLst>
          </p:cNvPr>
          <p:cNvSpPr/>
          <p:nvPr userDrawn="1"/>
        </p:nvSpPr>
        <p:spPr>
          <a:xfrm>
            <a:off x="123463" y="134588"/>
            <a:ext cx="11937357" cy="625809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84F9F3-4BC6-403A-85A5-C6AAFEA892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0" y="271780"/>
            <a:ext cx="1264816" cy="503470"/>
          </a:xfrm>
          <a:prstGeom prst="rect">
            <a:avLst/>
          </a:prstGeom>
        </p:spPr>
      </p:pic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877C6A5B-6EB0-4567-9A17-A85086055567}"/>
              </a:ext>
            </a:extLst>
          </p:cNvPr>
          <p:cNvSpPr txBox="1">
            <a:spLocks/>
          </p:cNvSpPr>
          <p:nvPr userDrawn="1"/>
        </p:nvSpPr>
        <p:spPr>
          <a:xfrm>
            <a:off x="4165600" y="6504757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2021 Flowserve Corporation :: Proprietary &amp; Confidential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F33152D-81ED-497E-901F-C0996116E1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610" y="6449402"/>
            <a:ext cx="1264729" cy="387681"/>
          </a:xfrm>
          <a:prstGeom prst="rect">
            <a:avLst/>
          </a:prstGeom>
        </p:spPr>
      </p:pic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A0ACF43E-E9CE-40FC-99DE-EA95AE703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70660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" y="1168401"/>
            <a:ext cx="11303938" cy="5048920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20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20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20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20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E8D53-0B31-476A-9FD3-BD7F8CAE4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8CA5901-B046-45AF-ADBC-87AAC1EE2D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93" y="6497309"/>
            <a:ext cx="1335024" cy="285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878244-249B-458E-8CCE-B408D7E5F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610" y="6449402"/>
            <a:ext cx="1264729" cy="387681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FAB9A44-8B4B-4524-B0C7-D96B63B072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433496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Title_CA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7DABA5F-F29D-4C2F-80F2-294FE3359B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0" t="12553" r="4312" b="9085"/>
          <a:stretch/>
        </p:blipFill>
        <p:spPr>
          <a:xfrm>
            <a:off x="131180" y="139668"/>
            <a:ext cx="11929640" cy="623935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09E459E-64BB-4DF4-A91A-C16A9CED3584}"/>
              </a:ext>
            </a:extLst>
          </p:cNvPr>
          <p:cNvSpPr/>
          <p:nvPr userDrawn="1"/>
        </p:nvSpPr>
        <p:spPr>
          <a:xfrm>
            <a:off x="2026514" y="2818373"/>
            <a:ext cx="9936886" cy="1159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B8C1A0-D650-4B09-8FB4-0486B3781799}"/>
              </a:ext>
            </a:extLst>
          </p:cNvPr>
          <p:cNvSpPr/>
          <p:nvPr userDrawn="1"/>
        </p:nvSpPr>
        <p:spPr>
          <a:xfrm>
            <a:off x="123463" y="134588"/>
            <a:ext cx="11937357" cy="625809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33AD85F-8810-47D5-A268-99C94CAAC5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0" y="271780"/>
            <a:ext cx="1264816" cy="503470"/>
          </a:xfrm>
          <a:prstGeom prst="rect">
            <a:avLst/>
          </a:prstGeom>
        </p:spPr>
      </p:pic>
      <p:sp>
        <p:nvSpPr>
          <p:cNvPr id="23" name="Footer Placeholder 5">
            <a:extLst>
              <a:ext uri="{FF2B5EF4-FFF2-40B4-BE49-F238E27FC236}">
                <a16:creationId xmlns:a16="http://schemas.microsoft.com/office/drawing/2014/main" id="{15A9E0C9-174C-481A-99EB-7EF1D0E8C564}"/>
              </a:ext>
            </a:extLst>
          </p:cNvPr>
          <p:cNvSpPr txBox="1">
            <a:spLocks/>
          </p:cNvSpPr>
          <p:nvPr userDrawn="1"/>
        </p:nvSpPr>
        <p:spPr>
          <a:xfrm>
            <a:off x="4165600" y="6504757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2021 Flowserve Corporation :: Proprietary &amp; Confidential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0915F63-50C8-43FB-9DE6-6A5B348A9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042" y="3126627"/>
            <a:ext cx="955983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E5E88FA-D86E-47D1-833D-3D10076E3F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610" y="6449402"/>
            <a:ext cx="1264729" cy="387681"/>
          </a:xfrm>
          <a:prstGeom prst="rect">
            <a:avLst/>
          </a:prstGeom>
        </p:spPr>
      </p:pic>
      <p:sp>
        <p:nvSpPr>
          <p:cNvPr id="40" name="Slide Number Placeholder 4">
            <a:extLst>
              <a:ext uri="{FF2B5EF4-FFF2-40B4-BE49-F238E27FC236}">
                <a16:creationId xmlns:a16="http://schemas.microsoft.com/office/drawing/2014/main" id="{CBABE015-6B37-4CFF-9319-B62321E7B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22424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overTitle_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8EDEB369-E927-4D3D-A40B-AA5CEAEC55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9D3803-4291-44D8-B026-515F495E0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078" y="3026504"/>
            <a:ext cx="5531845" cy="8049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wrap="none" lIns="182880" tIns="91440" rIns="182880" bIns="91440">
            <a:spAutoFit/>
          </a:bodyPr>
          <a:lstStyle>
            <a:lvl1pPr algn="ctr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6E777D-D760-421C-BA72-FC588B797E8E}"/>
              </a:ext>
            </a:extLst>
          </p:cNvPr>
          <p:cNvGrpSpPr/>
          <p:nvPr userDrawn="1"/>
        </p:nvGrpSpPr>
        <p:grpSpPr>
          <a:xfrm>
            <a:off x="-1" y="6473476"/>
            <a:ext cx="12192001" cy="56850"/>
            <a:chOff x="-1" y="6416625"/>
            <a:chExt cx="12192001" cy="11370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CF61AC8-1F0C-4D76-9E12-7225A17CDEFF}"/>
                </a:ext>
              </a:extLst>
            </p:cNvPr>
            <p:cNvSpPr/>
            <p:nvPr/>
          </p:nvSpPr>
          <p:spPr>
            <a:xfrm rot="10800000">
              <a:off x="-1" y="6416626"/>
              <a:ext cx="12192001" cy="113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72289631-2B70-4738-B1E3-B35A55B936D8}"/>
                </a:ext>
              </a:extLst>
            </p:cNvPr>
            <p:cNvSpPr/>
            <p:nvPr userDrawn="1"/>
          </p:nvSpPr>
          <p:spPr>
            <a:xfrm rot="10800000">
              <a:off x="650874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359D5C1D-7DD8-4FCC-AA5E-E32B7CB8BDF9}"/>
                </a:ext>
              </a:extLst>
            </p:cNvPr>
            <p:cNvSpPr/>
            <p:nvPr/>
          </p:nvSpPr>
          <p:spPr>
            <a:xfrm rot="10800000">
              <a:off x="1361482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9BAAEF96-A873-4652-92A6-2AF0616EE25D}"/>
                </a:ext>
              </a:extLst>
            </p:cNvPr>
            <p:cNvSpPr/>
            <p:nvPr/>
          </p:nvSpPr>
          <p:spPr>
            <a:xfrm rot="10800000">
              <a:off x="2076953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F87AA61F-DC93-4407-AF20-AB03748D73E9}"/>
                </a:ext>
              </a:extLst>
            </p:cNvPr>
            <p:cNvSpPr/>
            <p:nvPr userDrawn="1"/>
          </p:nvSpPr>
          <p:spPr>
            <a:xfrm rot="10800000">
              <a:off x="-1" y="6416627"/>
              <a:ext cx="711201" cy="113699"/>
            </a:xfrm>
            <a:custGeom>
              <a:avLst/>
              <a:gdLst>
                <a:gd name="connsiteX0" fmla="*/ 57150 w 711201"/>
                <a:gd name="connsiteY0" fmla="*/ 0 h 101600"/>
                <a:gd name="connsiteX1" fmla="*/ 711201 w 711201"/>
                <a:gd name="connsiteY1" fmla="*/ 0 h 101600"/>
                <a:gd name="connsiteX2" fmla="*/ 711201 w 711201"/>
                <a:gd name="connsiteY2" fmla="*/ 101600 h 101600"/>
                <a:gd name="connsiteX3" fmla="*/ 0 w 711201"/>
                <a:gd name="connsiteY3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201" h="101600">
                  <a:moveTo>
                    <a:pt x="57150" y="0"/>
                  </a:moveTo>
                  <a:lnTo>
                    <a:pt x="711201" y="0"/>
                  </a:lnTo>
                  <a:lnTo>
                    <a:pt x="711201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AA0BCEB0-8213-46E7-BB58-A8152769A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8" name="Footer Placeholder 5">
            <a:extLst>
              <a:ext uri="{FF2B5EF4-FFF2-40B4-BE49-F238E27FC236}">
                <a16:creationId xmlns:a16="http://schemas.microsoft.com/office/drawing/2014/main" id="{29D994EB-DDB0-4A7B-BFC7-A6E702811650}"/>
              </a:ext>
            </a:extLst>
          </p:cNvPr>
          <p:cNvSpPr txBox="1">
            <a:spLocks/>
          </p:cNvSpPr>
          <p:nvPr userDrawn="1"/>
        </p:nvSpPr>
        <p:spPr>
          <a:xfrm>
            <a:off x="8006195" y="6530325"/>
            <a:ext cx="3860800" cy="345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2022 Flowserve Corporation :: Proprietary &amp; Confidential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7032146-A22C-4912-A656-7D351FDC35C2}"/>
              </a:ext>
            </a:extLst>
          </p:cNvPr>
          <p:cNvGrpSpPr/>
          <p:nvPr userDrawn="1"/>
        </p:nvGrpSpPr>
        <p:grpSpPr>
          <a:xfrm>
            <a:off x="175847" y="0"/>
            <a:ext cx="1224327" cy="627860"/>
            <a:chOff x="76199" y="71751"/>
            <a:chExt cx="1637036" cy="83950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CE9518-E6BF-4E46-9943-72D77CCF92A4}"/>
                </a:ext>
              </a:extLst>
            </p:cNvPr>
            <p:cNvSpPr/>
            <p:nvPr userDrawn="1"/>
          </p:nvSpPr>
          <p:spPr>
            <a:xfrm>
              <a:off x="76199" y="71751"/>
              <a:ext cx="1637036" cy="83950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72F4AF17-7B7C-4D62-A604-89284D91F7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5005" y="282264"/>
              <a:ext cx="1139424" cy="418479"/>
            </a:xfrm>
            <a:prstGeom prst="rect">
              <a:avLst/>
            </a:prstGeom>
          </p:spPr>
        </p:pic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308A588F-79F1-4F84-AB42-C43F4C1C426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599" y="6650236"/>
            <a:ext cx="852167" cy="8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6640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C0521-1D75-4F3C-AA7B-3F546174B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EEB47A-DB0D-4A81-AD5C-45BC2F1AD6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63" y="6496282"/>
            <a:ext cx="1333140" cy="2851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BB85F-A589-4072-A51C-185451129C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610" y="6449402"/>
            <a:ext cx="1264729" cy="387681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2D621547-CFBE-450D-8AC3-0A42994F0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6492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4" y="1453722"/>
            <a:ext cx="5204616" cy="480117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434603" y="1453722"/>
            <a:ext cx="5204616" cy="480117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02EEF4-89A1-45C9-8441-2BF86C99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34F6EA-D2BF-468B-BDF1-FC10440DCA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610" y="6449402"/>
            <a:ext cx="1264729" cy="387681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7A7F526-9289-4B36-AD71-DC2DE0B954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785118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4" y="2152532"/>
            <a:ext cx="5204616" cy="410236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434603" y="2152532"/>
            <a:ext cx="5204616" cy="4102366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586584" y="1453722"/>
            <a:ext cx="5204616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>
                <a:solidFill>
                  <a:srgbClr val="C00000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434602" y="1453722"/>
            <a:ext cx="5204616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>
                <a:solidFill>
                  <a:srgbClr val="C00000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E5013-5F20-4169-89B2-75CC4DCD0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35E817-36B9-44DD-9B79-912D12693B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610" y="6449402"/>
            <a:ext cx="1264729" cy="387681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5EBB95B-19C7-472A-A2AA-C40F0D654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33284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9469F-5467-40D8-BEA0-5A4BC3796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9E9BA8-0789-4189-89C3-025831345D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610" y="6449402"/>
            <a:ext cx="1264729" cy="387681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62019D9A-286B-4D97-AC3E-709CF07E5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214672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C53682-F655-4BC9-893D-FF305BA856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610" y="6449402"/>
            <a:ext cx="1264729" cy="387681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878E635-3A7D-4D62-808A-BDDEE3AD6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838264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G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29388" y="1395663"/>
            <a:ext cx="4644777" cy="487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29387" y="1395663"/>
            <a:ext cx="4644777" cy="48768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560741" y="1395663"/>
            <a:ext cx="6078477" cy="4876800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8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8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C7600-AC01-4A12-97BB-85F3261A5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8DE053-79A5-4C5B-B89D-F70C97D1EE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610" y="6449402"/>
            <a:ext cx="1264729" cy="387681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FF5A9A74-BA7E-409B-8B2D-AD0C28CD2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97030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G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038379" y="1395663"/>
            <a:ext cx="4600840" cy="487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38378" y="1395663"/>
            <a:ext cx="4600840" cy="48768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73326" y="1395663"/>
            <a:ext cx="6078477" cy="4876800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8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8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EA0496-1D78-4B32-8338-C23CEA38A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40F7AB-E472-4406-A4BC-CFF387F937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610" y="6449402"/>
            <a:ext cx="1264729" cy="38768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BB2B0AD-C796-47CD-A3A6-B8BE2C043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281406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XL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107373" y="279372"/>
            <a:ext cx="5845448" cy="60235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107373" y="279780"/>
            <a:ext cx="5841242" cy="60235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49633" y="1170641"/>
            <a:ext cx="5376578" cy="658159"/>
          </a:xfrm>
          <a:prstGeom prst="rect">
            <a:avLst/>
          </a:prstGeom>
        </p:spPr>
        <p:txBody>
          <a:bodyPr lIns="45720" tIns="22860" rIns="45720" bIns="22860" anchor="b" anchorCtr="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449633" y="1957137"/>
            <a:ext cx="5376578" cy="4346182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4A089F-7A04-4BBA-AF5E-D7C1D21A29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610" y="6449402"/>
            <a:ext cx="1264729" cy="387681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3F1D99CE-0B14-43FC-9E8A-D6ED175FE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686906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Title_CA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0">
            <a:extLst>
              <a:ext uri="{FF2B5EF4-FFF2-40B4-BE49-F238E27FC236}">
                <a16:creationId xmlns:a16="http://schemas.microsoft.com/office/drawing/2014/main" id="{19FE8275-0C45-4CC2-9A16-4459E8297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033" y="242886"/>
            <a:ext cx="10293960" cy="345547"/>
          </a:xfrm>
          <a:prstGeom prst="rect">
            <a:avLst/>
          </a:prstGeom>
        </p:spPr>
        <p:txBody>
          <a:bodyPr anchor="ctr"/>
          <a:lstStyle>
            <a:lvl1pPr>
              <a:defRPr sz="2700" b="1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042CC-2435-440E-993A-715D800D4B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3032" y="632352"/>
            <a:ext cx="10293960" cy="314325"/>
          </a:xfrm>
          <a:prstGeom prst="rect">
            <a:avLst/>
          </a:prstGeom>
        </p:spPr>
        <p:txBody>
          <a:bodyPr anchor="ctr"/>
          <a:lstStyle>
            <a:lvl1pPr>
              <a:defRPr lang="en-US" sz="1200" cap="all" baseline="0" dirty="0" smtClean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lang="en-US" sz="1200" dirty="0" smtClean="0"/>
            </a:lvl2pPr>
            <a:lvl3pPr>
              <a:defRPr lang="en-US" sz="1100" dirty="0" smtClean="0"/>
            </a:lvl3pPr>
            <a:lvl4pPr>
              <a:defRPr lang="en-US" sz="1050" dirty="0" smtClean="0"/>
            </a:lvl4pPr>
            <a:lvl5pPr>
              <a:defRPr lang="en-US" sz="1050" dirty="0"/>
            </a:lvl5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81619-0F8F-4273-9F35-FDD382664F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6082" y="1396117"/>
            <a:ext cx="8648700" cy="33782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95959"/>
                </a:solidFill>
              </a:defRPr>
            </a:lvl1pPr>
            <a:lvl2pPr>
              <a:defRPr sz="18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400">
                <a:solidFill>
                  <a:srgbClr val="595959"/>
                </a:solidFill>
              </a:defRPr>
            </a:lvl4pPr>
            <a:lvl5pPr>
              <a:defRPr sz="14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A237F-E131-426E-B2B4-02AC958E9C74}"/>
              </a:ext>
            </a:extLst>
          </p:cNvPr>
          <p:cNvSpPr/>
          <p:nvPr userDrawn="1"/>
        </p:nvSpPr>
        <p:spPr>
          <a:xfrm>
            <a:off x="-1" y="194256"/>
            <a:ext cx="87465" cy="7344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00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518400" y="6653213"/>
            <a:ext cx="4121150" cy="163512"/>
          </a:xfrm>
        </p:spPr>
        <p:txBody>
          <a:bodyPr>
            <a:no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08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217" indent="0" algn="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325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434" indent="0" algn="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686722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overTitle_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F884C-098A-4262-BCF2-3C21D3F725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9D3803-4291-44D8-B026-515F495E0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078" y="3026504"/>
            <a:ext cx="5531845" cy="8049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wrap="none" lIns="182880" tIns="91440" rIns="182880" bIns="91440">
            <a:spAutoFit/>
          </a:bodyPr>
          <a:lstStyle>
            <a:lvl1pPr algn="ctr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6E777D-D760-421C-BA72-FC588B797E8E}"/>
              </a:ext>
            </a:extLst>
          </p:cNvPr>
          <p:cNvGrpSpPr/>
          <p:nvPr userDrawn="1"/>
        </p:nvGrpSpPr>
        <p:grpSpPr>
          <a:xfrm>
            <a:off x="-1" y="6473476"/>
            <a:ext cx="12192001" cy="56850"/>
            <a:chOff x="-1" y="6416625"/>
            <a:chExt cx="12192001" cy="11370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CF61AC8-1F0C-4D76-9E12-7225A17CDEFF}"/>
                </a:ext>
              </a:extLst>
            </p:cNvPr>
            <p:cNvSpPr/>
            <p:nvPr/>
          </p:nvSpPr>
          <p:spPr>
            <a:xfrm rot="10800000">
              <a:off x="-1" y="6416626"/>
              <a:ext cx="12192001" cy="113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72289631-2B70-4738-B1E3-B35A55B936D8}"/>
                </a:ext>
              </a:extLst>
            </p:cNvPr>
            <p:cNvSpPr/>
            <p:nvPr userDrawn="1"/>
          </p:nvSpPr>
          <p:spPr>
            <a:xfrm rot="10800000">
              <a:off x="650874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359D5C1D-7DD8-4FCC-AA5E-E32B7CB8BDF9}"/>
                </a:ext>
              </a:extLst>
            </p:cNvPr>
            <p:cNvSpPr/>
            <p:nvPr/>
          </p:nvSpPr>
          <p:spPr>
            <a:xfrm rot="10800000">
              <a:off x="1361482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9BAAEF96-A873-4652-92A6-2AF0616EE25D}"/>
                </a:ext>
              </a:extLst>
            </p:cNvPr>
            <p:cNvSpPr/>
            <p:nvPr/>
          </p:nvSpPr>
          <p:spPr>
            <a:xfrm rot="10800000">
              <a:off x="2076953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F87AA61F-DC93-4407-AF20-AB03748D73E9}"/>
                </a:ext>
              </a:extLst>
            </p:cNvPr>
            <p:cNvSpPr/>
            <p:nvPr userDrawn="1"/>
          </p:nvSpPr>
          <p:spPr>
            <a:xfrm rot="10800000">
              <a:off x="-1" y="6416627"/>
              <a:ext cx="711201" cy="113699"/>
            </a:xfrm>
            <a:custGeom>
              <a:avLst/>
              <a:gdLst>
                <a:gd name="connsiteX0" fmla="*/ 57150 w 711201"/>
                <a:gd name="connsiteY0" fmla="*/ 0 h 101600"/>
                <a:gd name="connsiteX1" fmla="*/ 711201 w 711201"/>
                <a:gd name="connsiteY1" fmla="*/ 0 h 101600"/>
                <a:gd name="connsiteX2" fmla="*/ 711201 w 711201"/>
                <a:gd name="connsiteY2" fmla="*/ 101600 h 101600"/>
                <a:gd name="connsiteX3" fmla="*/ 0 w 711201"/>
                <a:gd name="connsiteY3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201" h="101600">
                  <a:moveTo>
                    <a:pt x="57150" y="0"/>
                  </a:moveTo>
                  <a:lnTo>
                    <a:pt x="711201" y="0"/>
                  </a:lnTo>
                  <a:lnTo>
                    <a:pt x="711201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AA0BCEB0-8213-46E7-BB58-A8152769A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8" name="Footer Placeholder 5">
            <a:extLst>
              <a:ext uri="{FF2B5EF4-FFF2-40B4-BE49-F238E27FC236}">
                <a16:creationId xmlns:a16="http://schemas.microsoft.com/office/drawing/2014/main" id="{29D994EB-DDB0-4A7B-BFC7-A6E702811650}"/>
              </a:ext>
            </a:extLst>
          </p:cNvPr>
          <p:cNvSpPr txBox="1">
            <a:spLocks/>
          </p:cNvSpPr>
          <p:nvPr userDrawn="1"/>
        </p:nvSpPr>
        <p:spPr>
          <a:xfrm>
            <a:off x="8006195" y="6530325"/>
            <a:ext cx="3860800" cy="345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2022 Flowserve Corporation :: Proprietary &amp; Confidential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5EB385-A2E6-4C71-BCC9-969EDD118461}"/>
              </a:ext>
            </a:extLst>
          </p:cNvPr>
          <p:cNvGrpSpPr/>
          <p:nvPr userDrawn="1"/>
        </p:nvGrpSpPr>
        <p:grpSpPr>
          <a:xfrm>
            <a:off x="175847" y="0"/>
            <a:ext cx="1224327" cy="627860"/>
            <a:chOff x="76199" y="71751"/>
            <a:chExt cx="1637036" cy="83950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C989C7-DCFA-4618-9129-78D535CBFE44}"/>
                </a:ext>
              </a:extLst>
            </p:cNvPr>
            <p:cNvSpPr/>
            <p:nvPr userDrawn="1"/>
          </p:nvSpPr>
          <p:spPr>
            <a:xfrm>
              <a:off x="76199" y="71751"/>
              <a:ext cx="1637036" cy="83950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15D3692-D02F-47E5-AEA2-6BB9BDAACB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5005" y="282264"/>
              <a:ext cx="1139424" cy="418479"/>
            </a:xfrm>
            <a:prstGeom prst="rect">
              <a:avLst/>
            </a:prstGeom>
          </p:spPr>
        </p:pic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EE4B9D56-FBB5-4325-9479-26B3BF0D97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599" y="6650236"/>
            <a:ext cx="852167" cy="8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8100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C3D9F24F-5969-4851-9BD7-D157BACB6E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 descr="A picture containing indoor, white, tiled&#10;&#10;Description automatically generated">
            <a:extLst>
              <a:ext uri="{FF2B5EF4-FFF2-40B4-BE49-F238E27FC236}">
                <a16:creationId xmlns:a16="http://schemas.microsoft.com/office/drawing/2014/main" id="{95B4BCD1-BA2F-452E-80AB-C14F13D2C7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accent3">
                <a:tint val="45000"/>
                <a:satMod val="400000"/>
              </a:schemeClr>
            </a:duotone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734" y="-724310"/>
            <a:ext cx="6916642" cy="4642117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3E4F1F71-B046-4625-B39A-90F2BDE8D6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757"/>
          <a:stretch/>
        </p:blipFill>
        <p:spPr>
          <a:xfrm>
            <a:off x="9751449" y="-437044"/>
            <a:ext cx="2440551" cy="35794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8B47E8-E0BD-4A14-83C3-695150BA6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35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618" y="0"/>
            <a:ext cx="3746526" cy="2765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96C84B-B6AE-41AA-9B91-4D9317ADD7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35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03047"/>
            <a:ext cx="2111414" cy="4454953"/>
          </a:xfrm>
          <a:prstGeom prst="rect">
            <a:avLst/>
          </a:prstGeom>
        </p:spPr>
      </p:pic>
      <p:pic>
        <p:nvPicPr>
          <p:cNvPr id="4" name="Picture 3" descr="A close-up of a wheel&#10;&#10;Description automatically generated with low confidence">
            <a:extLst>
              <a:ext uri="{FF2B5EF4-FFF2-40B4-BE49-F238E27FC236}">
                <a16:creationId xmlns:a16="http://schemas.microsoft.com/office/drawing/2014/main" id="{00727766-B900-467E-8D3C-AD438EFA31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alphaModFix amt="35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3339" y="0"/>
            <a:ext cx="1688661" cy="27459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DAD983-09C8-47A2-A903-A8C9423E3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alphaModFix amt="2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8501" y="3246163"/>
            <a:ext cx="3873500" cy="3611837"/>
          </a:xfrm>
          <a:prstGeom prst="rect">
            <a:avLst/>
          </a:prstGeom>
        </p:spPr>
      </p:pic>
      <p:pic>
        <p:nvPicPr>
          <p:cNvPr id="15" name="Picture 14" descr="eim_logo_red.gif">
            <a:extLst>
              <a:ext uri="{FF2B5EF4-FFF2-40B4-BE49-F238E27FC236}">
                <a16:creationId xmlns:a16="http://schemas.microsoft.com/office/drawing/2014/main" id="{309FAD43-F9A0-4F0F-BAF7-29281BA560D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40" y="6664431"/>
            <a:ext cx="1066800" cy="15941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F7201FE-522F-41F0-8104-74167490E3F5}"/>
              </a:ext>
            </a:extLst>
          </p:cNvPr>
          <p:cNvSpPr/>
          <p:nvPr userDrawn="1"/>
        </p:nvSpPr>
        <p:spPr>
          <a:xfrm>
            <a:off x="4897374" y="0"/>
            <a:ext cx="2397252" cy="1229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B701A26E-3D79-1C49-A9FE-DBDA4E71C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0645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5">
            <a:extLst>
              <a:ext uri="{FF2B5EF4-FFF2-40B4-BE49-F238E27FC236}">
                <a16:creationId xmlns:a16="http://schemas.microsoft.com/office/drawing/2014/main" id="{13276354-D669-174E-94DB-CBD1ADAD4024}"/>
              </a:ext>
            </a:extLst>
          </p:cNvPr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/>
                </a:solidFill>
              </a:rPr>
              <a:t>2022 Flowserve Corporation :: Proprietary &amp; Confidential</a:t>
            </a:r>
          </a:p>
        </p:txBody>
      </p:sp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CAF87F36-6A92-D14D-A570-9B90914D72A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720" y="163012"/>
            <a:ext cx="2206561" cy="8885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9D3803-4291-44D8-B026-515F495E0EB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05023" y="2860083"/>
            <a:ext cx="8981954" cy="365675"/>
          </a:xfrm>
        </p:spPr>
        <p:txBody>
          <a:bodyPr/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0D247A-8999-4A40-8DD8-666B388FAE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30600" y="3406458"/>
            <a:ext cx="5130800" cy="622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0" name="Picture 19" descr="A picture containing indoor, white, tiled&#10;&#10;Description automatically generated">
            <a:extLst>
              <a:ext uri="{FF2B5EF4-FFF2-40B4-BE49-F238E27FC236}">
                <a16:creationId xmlns:a16="http://schemas.microsoft.com/office/drawing/2014/main" id="{362A69CE-00B0-8C4A-BE52-6F0CB0C69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duotone>
              <a:prstClr val="black"/>
              <a:schemeClr val="accent3">
                <a:tint val="45000"/>
                <a:satMod val="400000"/>
              </a:schemeClr>
            </a:duotone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929"/>
          <a:stretch/>
        </p:blipFill>
        <p:spPr>
          <a:xfrm>
            <a:off x="2134108" y="4375104"/>
            <a:ext cx="6916642" cy="2510041"/>
          </a:xfrm>
          <a:prstGeom prst="rect">
            <a:avLst/>
          </a:prstGeom>
        </p:spPr>
      </p:pic>
      <p:pic>
        <p:nvPicPr>
          <p:cNvPr id="29" name="Picture 28" descr="Shape, arrow&#10;&#10;Description automatically generated">
            <a:extLst>
              <a:ext uri="{FF2B5EF4-FFF2-40B4-BE49-F238E27FC236}">
                <a16:creationId xmlns:a16="http://schemas.microsoft.com/office/drawing/2014/main" id="{9A6438DA-F5BD-4160-AFDA-5CEC99727B9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alphaModFix amt="3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0443" y="4218755"/>
            <a:ext cx="4551114" cy="60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5436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indoor, white, tiled&#10;&#10;Description automatically generated">
            <a:extLst>
              <a:ext uri="{FF2B5EF4-FFF2-40B4-BE49-F238E27FC236}">
                <a16:creationId xmlns:a16="http://schemas.microsoft.com/office/drawing/2014/main" id="{95B4BCD1-BA2F-452E-80AB-C14F13D2C7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accent3">
                <a:tint val="45000"/>
                <a:satMod val="400000"/>
              </a:schemeClr>
            </a:duotone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673" y="-704432"/>
            <a:ext cx="6916642" cy="4642117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3E4F1F71-B046-4625-B39A-90F2BDE8D6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1449" y="-437044"/>
            <a:ext cx="3740752" cy="3579462"/>
          </a:xfrm>
          <a:prstGeom prst="rect">
            <a:avLst/>
          </a:prstGeom>
        </p:spPr>
      </p:pic>
      <p:pic>
        <p:nvPicPr>
          <p:cNvPr id="30" name="Picture 29" descr="Shape, arrow&#10;&#10;Description automatically generated">
            <a:extLst>
              <a:ext uri="{FF2B5EF4-FFF2-40B4-BE49-F238E27FC236}">
                <a16:creationId xmlns:a16="http://schemas.microsoft.com/office/drawing/2014/main" id="{DDEC35F6-7BAB-43F1-ADF5-5881E81987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grayscl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0443" y="4339345"/>
            <a:ext cx="4551114" cy="6074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8B47E8-E0BD-4A14-83C3-695150BA6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618" y="0"/>
            <a:ext cx="3746526" cy="2765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96C84B-B6AE-41AA-9B91-4D9317ADD7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duotone>
              <a:prstClr val="black"/>
              <a:srgbClr val="D9C3A5">
                <a:tint val="50000"/>
                <a:satMod val="180000"/>
              </a:srgbClr>
            </a:duotone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03047"/>
            <a:ext cx="2111414" cy="4454953"/>
          </a:xfrm>
          <a:prstGeom prst="rect">
            <a:avLst/>
          </a:prstGeom>
        </p:spPr>
      </p:pic>
      <p:pic>
        <p:nvPicPr>
          <p:cNvPr id="4" name="Picture 3" descr="A close-up of a wheel&#10;&#10;Description automatically generated with low confidence">
            <a:extLst>
              <a:ext uri="{FF2B5EF4-FFF2-40B4-BE49-F238E27FC236}">
                <a16:creationId xmlns:a16="http://schemas.microsoft.com/office/drawing/2014/main" id="{00727766-B900-467E-8D3C-AD438EFA31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duotone>
              <a:prstClr val="black"/>
              <a:srgbClr val="D9C3A5">
                <a:tint val="50000"/>
                <a:satMod val="180000"/>
              </a:srgbClr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3339" y="0"/>
            <a:ext cx="1688661" cy="27459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DAD983-09C8-47A2-A903-A8C9423E3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duotone>
              <a:prstClr val="black"/>
              <a:srgbClr val="D9C3A5">
                <a:tint val="50000"/>
                <a:satMod val="180000"/>
              </a:srgbClr>
            </a:duotone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3323" y="3211439"/>
            <a:ext cx="3028677" cy="3646561"/>
          </a:xfrm>
          <a:prstGeom prst="rect">
            <a:avLst/>
          </a:prstGeom>
        </p:spPr>
      </p:pic>
      <p:pic>
        <p:nvPicPr>
          <p:cNvPr id="15" name="Picture 14" descr="eim_logo_red.gif">
            <a:extLst>
              <a:ext uri="{FF2B5EF4-FFF2-40B4-BE49-F238E27FC236}">
                <a16:creationId xmlns:a16="http://schemas.microsoft.com/office/drawing/2014/main" id="{309FAD43-F9A0-4F0F-BAF7-29281BA560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40" y="6664431"/>
            <a:ext cx="1066800" cy="15941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F7201FE-522F-41F0-8104-74167490E3F5}"/>
              </a:ext>
            </a:extLst>
          </p:cNvPr>
          <p:cNvSpPr/>
          <p:nvPr userDrawn="1"/>
        </p:nvSpPr>
        <p:spPr>
          <a:xfrm>
            <a:off x="4897374" y="0"/>
            <a:ext cx="2397252" cy="1229360"/>
          </a:xfrm>
          <a:prstGeom prst="rect">
            <a:avLst/>
          </a:prstGeom>
          <a:solidFill>
            <a:srgbClr val="E22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Shape, arrow&#10;&#10;Description automatically generated">
            <a:extLst>
              <a:ext uri="{FF2B5EF4-FFF2-40B4-BE49-F238E27FC236}">
                <a16:creationId xmlns:a16="http://schemas.microsoft.com/office/drawing/2014/main" id="{9A6438DA-F5BD-4160-AFDA-5CEC99727B9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alphaModFix amt="3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968" y="4049790"/>
            <a:ext cx="4551114" cy="607402"/>
          </a:xfrm>
          <a:prstGeom prst="rect">
            <a:avLst/>
          </a:prstGeom>
        </p:spPr>
      </p:pic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B701A26E-3D79-1C49-A9FE-DBDA4E71C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0645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5">
            <a:extLst>
              <a:ext uri="{FF2B5EF4-FFF2-40B4-BE49-F238E27FC236}">
                <a16:creationId xmlns:a16="http://schemas.microsoft.com/office/drawing/2014/main" id="{13276354-D669-174E-94DB-CBD1ADAD4024}"/>
              </a:ext>
            </a:extLst>
          </p:cNvPr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/>
                </a:solidFill>
              </a:rPr>
              <a:t>2021 Flowserve Corporation :: Proprietary &amp; Confidential</a:t>
            </a:r>
          </a:p>
        </p:txBody>
      </p:sp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CAF87F36-6A92-D14D-A570-9B90914D72A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720" y="163012"/>
            <a:ext cx="2206561" cy="8885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9D3803-4291-44D8-B026-515F495E0EB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0" y="2870022"/>
            <a:ext cx="12192000" cy="365675"/>
          </a:xfrm>
        </p:spPr>
        <p:txBody>
          <a:bodyPr/>
          <a:lstStyle>
            <a:lvl1pPr algn="ctr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0D247A-8999-4A40-8DD8-666B388FAE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30600" y="3406458"/>
            <a:ext cx="5130800" cy="622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 descr="A picture containing indoor, white, tiled&#10;&#10;Description automatically generated">
            <a:extLst>
              <a:ext uri="{FF2B5EF4-FFF2-40B4-BE49-F238E27FC236}">
                <a16:creationId xmlns:a16="http://schemas.microsoft.com/office/drawing/2014/main" id="{E1789B68-F2E1-9C47-ACD7-5CEF632EB1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duotone>
              <a:prstClr val="black"/>
              <a:schemeClr val="accent3">
                <a:tint val="45000"/>
                <a:satMod val="400000"/>
              </a:schemeClr>
            </a:duotone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929"/>
          <a:stretch/>
        </p:blipFill>
        <p:spPr>
          <a:xfrm>
            <a:off x="2114526" y="4347959"/>
            <a:ext cx="6916642" cy="251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9167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952500"/>
            <a:ext cx="11490960" cy="5264821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C59446-D8F0-8145-B45B-868FC1BA4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0645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8">
            <a:extLst>
              <a:ext uri="{FF2B5EF4-FFF2-40B4-BE49-F238E27FC236}">
                <a16:creationId xmlns:a16="http://schemas.microsoft.com/office/drawing/2014/main" id="{DB08E67A-CE97-FE40-B096-1E4479AD6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" y="320914"/>
            <a:ext cx="10103485" cy="365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0116764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" y="962025"/>
            <a:ext cx="5445760" cy="5193483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434602" y="962025"/>
            <a:ext cx="5422117" cy="5193483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C7B307F-829D-3D47-A3BD-70148CA15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0645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8">
            <a:extLst>
              <a:ext uri="{FF2B5EF4-FFF2-40B4-BE49-F238E27FC236}">
                <a16:creationId xmlns:a16="http://schemas.microsoft.com/office/drawing/2014/main" id="{BD1BE354-F53A-F444-91E0-D0D0A6E12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" y="317767"/>
            <a:ext cx="10141585" cy="365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1683656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870" y="1753605"/>
            <a:ext cx="5443330" cy="4501293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434602" y="1753605"/>
            <a:ext cx="5442659" cy="4501293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347870" y="1054795"/>
            <a:ext cx="5443330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>
                <a:solidFill>
                  <a:schemeClr val="tx2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434602" y="1054795"/>
            <a:ext cx="5432720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>
                <a:solidFill>
                  <a:schemeClr val="tx2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D344BF9-A32C-F045-82E7-5D20B5160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0645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8">
            <a:extLst>
              <a:ext uri="{FF2B5EF4-FFF2-40B4-BE49-F238E27FC236}">
                <a16:creationId xmlns:a16="http://schemas.microsoft.com/office/drawing/2014/main" id="{A82491B9-CD2D-C74F-AC2E-8C050DBF4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" y="311389"/>
            <a:ext cx="10141585" cy="365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0088905"/>
      </p:ext>
    </p:extLst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365392F5-C516-EB48-96F7-B6241142DB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0645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14137ECC-974B-664B-84DA-116771B2A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" y="301864"/>
            <a:ext cx="10103485" cy="365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8585525"/>
      </p:ext>
    </p:extLst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B7AB3340-914D-9646-89CA-3F6E353EE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0645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868495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G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57810" y="1395663"/>
            <a:ext cx="4816356" cy="50051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77687" y="1395663"/>
            <a:ext cx="4796477" cy="4994977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560741" y="1395662"/>
            <a:ext cx="6306581" cy="4994977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8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8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D79F98B-54CB-BC48-ACFD-76007CDB33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0645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8">
            <a:extLst>
              <a:ext uri="{FF2B5EF4-FFF2-40B4-BE49-F238E27FC236}">
                <a16:creationId xmlns:a16="http://schemas.microsoft.com/office/drawing/2014/main" id="{2CF6B219-B1B2-F24C-8E05-F7EF956C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" y="284522"/>
            <a:ext cx="10151110" cy="365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772073"/>
      </p:ext>
    </p:extLst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G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038379" y="1395663"/>
            <a:ext cx="4819004" cy="49543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38377" y="1395663"/>
            <a:ext cx="4789187" cy="4954337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47870" y="1395662"/>
            <a:ext cx="6303933" cy="4964497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8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8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21FD1DE-70B8-F54A-96D4-B43DCBFED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0645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8">
            <a:extLst>
              <a:ext uri="{FF2B5EF4-FFF2-40B4-BE49-F238E27FC236}">
                <a16:creationId xmlns:a16="http://schemas.microsoft.com/office/drawing/2014/main" id="{32E322A1-5223-274A-B193-6AF8906EA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" y="825739"/>
            <a:ext cx="11521440" cy="365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3577998"/>
      </p:ext>
    </p:extLst>
  </p:cSld>
  <p:clrMapOvr>
    <a:masterClrMapping/>
  </p:clrMapOvr>
  <p:hf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XLPhot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107373" y="965200"/>
            <a:ext cx="5845448" cy="536602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107373" y="1087120"/>
            <a:ext cx="5800147" cy="52242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8673" y="977601"/>
            <a:ext cx="5376578" cy="658159"/>
          </a:xfrm>
          <a:prstGeom prst="rect">
            <a:avLst/>
          </a:prstGeom>
        </p:spPr>
        <p:txBody>
          <a:bodyPr lIns="45720" tIns="22860" rIns="45720" bIns="22860" anchor="b" anchorCtr="0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388673" y="1764097"/>
            <a:ext cx="5376578" cy="4346182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88104A1-856A-DD4B-B1D0-88F8A2080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0645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94919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88E0F9-14FC-40F4-9418-AD3AD84CC9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9D9F1AC2-4ABA-4152-93D9-E917EA9250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28" y="-1"/>
            <a:ext cx="12190815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25468" y="1347538"/>
            <a:ext cx="11730625" cy="43313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225468" y="1347538"/>
            <a:ext cx="11730625" cy="4331368"/>
          </a:xfrm>
          <a:prstGeom prst="rect">
            <a:avLst/>
          </a:prstGeom>
          <a:ln>
            <a:noFill/>
          </a:ln>
        </p:spPr>
        <p:txBody>
          <a:bodyPr vert="horz" lIns="45720" tIns="22860" rIns="45720" bIns="22860"/>
          <a:lstStyle>
            <a:lvl1pPr marL="0" indent="0">
              <a:buFontTx/>
              <a:buNone/>
              <a:defRPr sz="1800"/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4126" y="2323578"/>
            <a:ext cx="9438362" cy="901874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84126" y="3375068"/>
            <a:ext cx="9475940" cy="77104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0388C30-9955-4D07-A896-2BDD26C3F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DE1B488-A7C7-4B5E-A15D-11AAABD23E48}"/>
              </a:ext>
            </a:extLst>
          </p:cNvPr>
          <p:cNvGrpSpPr/>
          <p:nvPr userDrawn="1"/>
        </p:nvGrpSpPr>
        <p:grpSpPr>
          <a:xfrm>
            <a:off x="175847" y="0"/>
            <a:ext cx="1224327" cy="627860"/>
            <a:chOff x="76199" y="71751"/>
            <a:chExt cx="1637036" cy="83950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107F25-0F53-4C03-9A85-1142F73DBFDA}"/>
                </a:ext>
              </a:extLst>
            </p:cNvPr>
            <p:cNvSpPr/>
            <p:nvPr userDrawn="1"/>
          </p:nvSpPr>
          <p:spPr>
            <a:xfrm>
              <a:off x="76199" y="71751"/>
              <a:ext cx="1637036" cy="83950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B5FB57D0-E8E5-4F85-BBA1-95E193C248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5005" y="282264"/>
              <a:ext cx="1139424" cy="418479"/>
            </a:xfrm>
            <a:prstGeom prst="rect">
              <a:avLst/>
            </a:prstGeom>
          </p:spPr>
        </p:pic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A17B2EBE-64AB-4356-B1B9-E4D6757DEB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599" y="6650236"/>
            <a:ext cx="852167" cy="8785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5F91F8C-834E-47DA-95A5-E2622AC961EE}"/>
              </a:ext>
            </a:extLst>
          </p:cNvPr>
          <p:cNvGrpSpPr/>
          <p:nvPr userDrawn="1"/>
        </p:nvGrpSpPr>
        <p:grpSpPr>
          <a:xfrm>
            <a:off x="-1" y="6473476"/>
            <a:ext cx="12192001" cy="56850"/>
            <a:chOff x="-1" y="6416625"/>
            <a:chExt cx="12192001" cy="11370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06876BB-92AB-41B1-884F-6AFE38CE4487}"/>
                </a:ext>
              </a:extLst>
            </p:cNvPr>
            <p:cNvSpPr/>
            <p:nvPr/>
          </p:nvSpPr>
          <p:spPr>
            <a:xfrm rot="10800000">
              <a:off x="-1" y="6416626"/>
              <a:ext cx="12192001" cy="113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3B7D8DC2-8D85-4DB2-8D40-3E656D5621A3}"/>
                </a:ext>
              </a:extLst>
            </p:cNvPr>
            <p:cNvSpPr/>
            <p:nvPr userDrawn="1"/>
          </p:nvSpPr>
          <p:spPr>
            <a:xfrm rot="10800000">
              <a:off x="650874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607B09CA-18B2-44B7-B154-38BF204AEBBB}"/>
                </a:ext>
              </a:extLst>
            </p:cNvPr>
            <p:cNvSpPr/>
            <p:nvPr/>
          </p:nvSpPr>
          <p:spPr>
            <a:xfrm rot="10800000">
              <a:off x="1361482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2E070C23-BCB1-426F-9E44-9ECAE9A2F8E8}"/>
                </a:ext>
              </a:extLst>
            </p:cNvPr>
            <p:cNvSpPr/>
            <p:nvPr/>
          </p:nvSpPr>
          <p:spPr>
            <a:xfrm rot="10800000">
              <a:off x="2076953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DE1BE67-BF20-4253-887B-D625BCB6E359}"/>
                </a:ext>
              </a:extLst>
            </p:cNvPr>
            <p:cNvSpPr/>
            <p:nvPr userDrawn="1"/>
          </p:nvSpPr>
          <p:spPr>
            <a:xfrm rot="10800000">
              <a:off x="-1" y="6416627"/>
              <a:ext cx="711201" cy="113699"/>
            </a:xfrm>
            <a:custGeom>
              <a:avLst/>
              <a:gdLst>
                <a:gd name="connsiteX0" fmla="*/ 57150 w 711201"/>
                <a:gd name="connsiteY0" fmla="*/ 0 h 101600"/>
                <a:gd name="connsiteX1" fmla="*/ 711201 w 711201"/>
                <a:gd name="connsiteY1" fmla="*/ 0 h 101600"/>
                <a:gd name="connsiteX2" fmla="*/ 711201 w 711201"/>
                <a:gd name="connsiteY2" fmla="*/ 101600 h 101600"/>
                <a:gd name="connsiteX3" fmla="*/ 0 w 711201"/>
                <a:gd name="connsiteY3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201" h="101600">
                  <a:moveTo>
                    <a:pt x="57150" y="0"/>
                  </a:moveTo>
                  <a:lnTo>
                    <a:pt x="711201" y="0"/>
                  </a:lnTo>
                  <a:lnTo>
                    <a:pt x="711201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29" name="Footer Placeholder 5">
            <a:extLst>
              <a:ext uri="{FF2B5EF4-FFF2-40B4-BE49-F238E27FC236}">
                <a16:creationId xmlns:a16="http://schemas.microsoft.com/office/drawing/2014/main" id="{CA150E4E-55BB-499E-916D-03D43097E389}"/>
              </a:ext>
            </a:extLst>
          </p:cNvPr>
          <p:cNvSpPr txBox="1">
            <a:spLocks/>
          </p:cNvSpPr>
          <p:nvPr userDrawn="1"/>
        </p:nvSpPr>
        <p:spPr>
          <a:xfrm>
            <a:off x="8006195" y="6530325"/>
            <a:ext cx="3860800" cy="345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2022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440111"/>
      </p:ext>
    </p:extLst>
  </p:cSld>
  <p:clrMapOvr>
    <a:masterClrMapping/>
  </p:clrMapOvr>
  <p:hf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4EC2499-1E75-420D-A0E6-39912C19D8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844" y="1959059"/>
            <a:ext cx="10508311" cy="23173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5F2EB5-3808-46D3-A913-040CDE56444C}"/>
              </a:ext>
            </a:extLst>
          </p:cNvPr>
          <p:cNvSpPr/>
          <p:nvPr userDrawn="1"/>
        </p:nvSpPr>
        <p:spPr>
          <a:xfrm>
            <a:off x="10754783" y="0"/>
            <a:ext cx="1320458" cy="78951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85DF935-A83F-4BBE-BBB1-474A1C74F0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67596" y="236432"/>
            <a:ext cx="972521" cy="3571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24E563-0089-4F29-A616-1259E87D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844" y="1412144"/>
            <a:ext cx="10508311" cy="1325563"/>
          </a:xfrm>
          <a:prstGeom prst="rect">
            <a:avLst/>
          </a:prstGeom>
        </p:spPr>
        <p:txBody>
          <a:bodyPr/>
          <a:lstStyle>
            <a:lvl1pPr algn="ctr">
              <a:defRPr sz="2700" b="1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1355333"/>
      </p:ext>
    </p:extLst>
  </p:cSld>
  <p:clrMapOvr>
    <a:masterClrMapping/>
  </p:clrMapOvr>
  <p:transition spd="slow">
    <p:push dir="u"/>
  </p:transition>
  <p:hf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PHOTOTitle_Text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22422" y="273050"/>
            <a:ext cx="11725103" cy="63007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249329" y="1437573"/>
            <a:ext cx="6881046" cy="900591"/>
          </a:xfrm>
          <a:prstGeom prst="rect">
            <a:avLst/>
          </a:prstGeom>
        </p:spPr>
        <p:txBody>
          <a:bodyPr lIns="45720" tIns="22860" rIns="45720" bIns="22860" anchor="ctr" anchorCtr="0"/>
          <a:lstStyle>
            <a:lvl1pPr algn="r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244268" y="2338164"/>
            <a:ext cx="4886107" cy="59089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108" indent="0">
              <a:buFontTx/>
              <a:buNone/>
              <a:defRPr sz="1200"/>
            </a:lvl2pPr>
            <a:lvl3pPr marL="914217" indent="0">
              <a:buFontTx/>
              <a:buNone/>
              <a:defRPr sz="1200"/>
            </a:lvl3pPr>
            <a:lvl4pPr marL="1371325" indent="0">
              <a:buFontTx/>
              <a:buNone/>
              <a:defRPr sz="1200"/>
            </a:lvl4pPr>
            <a:lvl5pPr marL="1828434" indent="0"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30952" y="6015922"/>
            <a:ext cx="2295482" cy="320883"/>
          </a:xfrm>
          <a:prstGeom prst="rect">
            <a:avLst/>
          </a:prstGeom>
        </p:spPr>
        <p:txBody>
          <a:bodyPr vert="horz" lIns="45720" tIns="22860" rIns="45720" bIns="22860" anchor="ctr" anchorCtr="0"/>
          <a:lstStyle>
            <a:lvl1pPr marL="0" indent="0" algn="l">
              <a:buFontTx/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7000919"/>
      </p:ext>
    </p:extLst>
  </p:cSld>
  <p:clrMapOvr>
    <a:masterClrMapping/>
  </p:clrMapOvr>
  <p:transition spd="slow">
    <p:push dir="u"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32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PHOTOTitle_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22422" y="273050"/>
            <a:ext cx="11725103" cy="63007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2450" y="1437573"/>
            <a:ext cx="6881046" cy="900591"/>
          </a:xfrm>
          <a:prstGeom prst="rect">
            <a:avLst/>
          </a:prstGeom>
        </p:spPr>
        <p:txBody>
          <a:bodyPr lIns="45720" tIns="22860" rIns="45720" bIns="22860" anchor="ctr" anchorCtr="0"/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2450" y="2338164"/>
            <a:ext cx="4886107" cy="44964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>
                <a:solidFill>
                  <a:schemeClr val="bg1"/>
                </a:solidFill>
              </a:defRPr>
            </a:lvl1pPr>
            <a:lvl2pPr marL="457108" indent="0">
              <a:buFontTx/>
              <a:buNone/>
              <a:defRPr sz="1200"/>
            </a:lvl2pPr>
            <a:lvl3pPr marL="914217" indent="0">
              <a:buFontTx/>
              <a:buNone/>
              <a:defRPr sz="1200"/>
            </a:lvl3pPr>
            <a:lvl4pPr marL="1371325" indent="0">
              <a:buFontTx/>
              <a:buNone/>
              <a:defRPr sz="1200"/>
            </a:lvl4pPr>
            <a:lvl5pPr marL="1828434" indent="0"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57" y="6060527"/>
            <a:ext cx="2295482" cy="320883"/>
          </a:xfrm>
          <a:prstGeom prst="rect">
            <a:avLst/>
          </a:prstGeom>
        </p:spPr>
        <p:txBody>
          <a:bodyPr vert="horz" lIns="45720" tIns="22860" rIns="45720" bIns="22860" anchor="ctr" anchorCtr="0"/>
          <a:lstStyle>
            <a:lvl1pPr marL="0" indent="0" algn="l">
              <a:buFontTx/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019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Title_CA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6" t="3889" r="1876" b="3632"/>
          <a:stretch/>
        </p:blipFill>
        <p:spPr>
          <a:xfrm>
            <a:off x="189541" y="260604"/>
            <a:ext cx="11753850" cy="6343650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24166" y="6060527"/>
            <a:ext cx="2295482" cy="320883"/>
          </a:xfrm>
          <a:prstGeom prst="rect">
            <a:avLst/>
          </a:prstGeom>
        </p:spPr>
        <p:txBody>
          <a:bodyPr vert="horz" lIns="45720" tIns="22860" rIns="45720" bIns="22860" anchor="ctr" anchorCtr="0"/>
          <a:lstStyle>
            <a:lvl1pPr marL="0" indent="0" algn="l">
              <a:buFontTx/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2026514" y="2818373"/>
            <a:ext cx="9936886" cy="1159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215042" y="3126627"/>
            <a:ext cx="955983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0" name="Picture 19" descr="eim_logo_red.gi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  <p:sp>
        <p:nvSpPr>
          <p:cNvPr id="21" name="Footer Placeholder 5"/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solidFill>
                  <a:schemeClr val="bg1">
                    <a:lumMod val="50000"/>
                  </a:schemeClr>
                </a:solidFill>
              </a:rPr>
              <a:t>2020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0131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verTitle_CA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6" b="2320"/>
          <a:stretch/>
        </p:blipFill>
        <p:spPr>
          <a:xfrm>
            <a:off x="203638" y="260603"/>
            <a:ext cx="11759761" cy="6336793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24166" y="6060527"/>
            <a:ext cx="2295482" cy="320883"/>
          </a:xfrm>
          <a:prstGeom prst="rect">
            <a:avLst/>
          </a:prstGeom>
        </p:spPr>
        <p:txBody>
          <a:bodyPr vert="horz" lIns="45720" tIns="22860" rIns="45720" bIns="22860" anchor="ctr" anchorCtr="0"/>
          <a:lstStyle>
            <a:lvl1pPr marL="0" indent="0" algn="l">
              <a:buFontTx/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2026514" y="2818373"/>
            <a:ext cx="9936886" cy="1159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215042" y="3126627"/>
            <a:ext cx="955983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0" name="Picture 19" descr="eim_logo_red.gi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  <p:sp>
        <p:nvSpPr>
          <p:cNvPr id="21" name="Footer Placeholder 5"/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solidFill>
                  <a:schemeClr val="bg1">
                    <a:lumMod val="50000"/>
                  </a:schemeClr>
                </a:solidFill>
              </a:rPr>
              <a:t>2020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3147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overTitle_CA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478" b="13068"/>
          <a:stretch/>
        </p:blipFill>
        <p:spPr>
          <a:xfrm>
            <a:off x="453317" y="376961"/>
            <a:ext cx="11510083" cy="6220435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24166" y="6060527"/>
            <a:ext cx="2295482" cy="320883"/>
          </a:xfrm>
          <a:prstGeom prst="rect">
            <a:avLst/>
          </a:prstGeom>
        </p:spPr>
        <p:txBody>
          <a:bodyPr vert="horz" lIns="45720" tIns="22860" rIns="45720" bIns="22860" anchor="ctr" anchorCtr="0"/>
          <a:lstStyle>
            <a:lvl1pPr marL="0" indent="0" algn="l">
              <a:buFontTx/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2026514" y="2818373"/>
            <a:ext cx="9936886" cy="1159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215042" y="3126627"/>
            <a:ext cx="955983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0" name="Picture 19" descr="eim_logo_red.gi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  <p:sp>
        <p:nvSpPr>
          <p:cNvPr id="21" name="Footer Placeholder 5"/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solidFill>
                  <a:schemeClr val="bg1">
                    <a:lumMod val="50000"/>
                  </a:schemeClr>
                </a:solidFill>
              </a:rPr>
              <a:t>2020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82350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verTitle_CA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27" r="4868" b="17047"/>
          <a:stretch/>
        </p:blipFill>
        <p:spPr>
          <a:xfrm>
            <a:off x="203638" y="260604"/>
            <a:ext cx="11788816" cy="6336792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24166" y="6060527"/>
            <a:ext cx="2295482" cy="320883"/>
          </a:xfrm>
          <a:prstGeom prst="rect">
            <a:avLst/>
          </a:prstGeom>
        </p:spPr>
        <p:txBody>
          <a:bodyPr vert="horz" lIns="45720" tIns="22860" rIns="45720" bIns="22860" anchor="ctr" anchorCtr="0"/>
          <a:lstStyle>
            <a:lvl1pPr marL="0" indent="0" algn="l">
              <a:buFontTx/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2026514" y="2818373"/>
            <a:ext cx="9936886" cy="1159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215042" y="3126627"/>
            <a:ext cx="955983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0" name="Picture 19" descr="eim_logo_red.gi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  <p:sp>
        <p:nvSpPr>
          <p:cNvPr id="21" name="Footer Placeholder 5"/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solidFill>
                  <a:schemeClr val="bg1">
                    <a:lumMod val="50000"/>
                  </a:schemeClr>
                </a:solidFill>
              </a:rPr>
              <a:t>2020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2410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ection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3" t="11244" r="4507" b="9085"/>
          <a:stretch/>
        </p:blipFill>
        <p:spPr>
          <a:xfrm>
            <a:off x="190500" y="247650"/>
            <a:ext cx="11772900" cy="6343650"/>
          </a:xfrm>
          <a:prstGeom prst="rect">
            <a:avLst/>
          </a:prstGeom>
        </p:spPr>
      </p:pic>
      <p:sp>
        <p:nvSpPr>
          <p:cNvPr id="2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9056" y="6663209"/>
            <a:ext cx="30719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55114" y="2818373"/>
            <a:ext cx="9936886" cy="1159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3642" y="3126627"/>
            <a:ext cx="955983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pic>
        <p:nvPicPr>
          <p:cNvPr id="14" name="Picture 13" descr="eim_logo_red.gi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  <p:sp>
        <p:nvSpPr>
          <p:cNvPr id="15" name="Footer Placeholder 5"/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solidFill>
                  <a:schemeClr val="bg1">
                    <a:lumMod val="50000"/>
                  </a:schemeClr>
                </a:solidFill>
              </a:rPr>
              <a:t>2020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29887474"/>
      </p:ext>
    </p:extLst>
  </p:cSld>
  <p:clrMapOvr>
    <a:masterClrMapping/>
  </p:clrMapOvr>
  <p:transition spd="slow">
    <p:push dir="u"/>
  </p:transition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verTitle_CA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2" t="3611" r="1840" b="3889"/>
          <a:stretch/>
        </p:blipFill>
        <p:spPr>
          <a:xfrm>
            <a:off x="190500" y="247650"/>
            <a:ext cx="11772900" cy="634365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516392" y="1839779"/>
            <a:ext cx="5159215" cy="22182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8" y="2350916"/>
            <a:ext cx="3048002" cy="1140784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3516392" y="4079445"/>
            <a:ext cx="5159215" cy="715920"/>
          </a:xfrm>
          <a:prstGeom prst="rect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24166" y="6060527"/>
            <a:ext cx="2295482" cy="320883"/>
          </a:xfrm>
          <a:prstGeom prst="rect">
            <a:avLst/>
          </a:prstGeom>
        </p:spPr>
        <p:txBody>
          <a:bodyPr vert="horz" lIns="45720" tIns="22860" rIns="45720" bIns="22860" anchor="ctr" anchorCtr="0"/>
          <a:lstStyle>
            <a:lvl1pPr marL="0" indent="0" algn="l">
              <a:buFontTx/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5899" y="665653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802017" y="4219091"/>
            <a:ext cx="4587965" cy="386215"/>
          </a:xfrm>
          <a:prstGeom prst="rect">
            <a:avLst/>
          </a:prstGeom>
        </p:spPr>
        <p:txBody>
          <a:bodyPr lIns="45720" tIns="22860" rIns="45720" bIns="22860" anchor="ctr" anchorCtr="0"/>
          <a:lstStyle>
            <a:lvl1pPr algn="ctr">
              <a:defRPr sz="1200" b="1" cap="all" spc="34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0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72"/>
          <a:stretch/>
        </p:blipFill>
        <p:spPr>
          <a:xfrm>
            <a:off x="-19050" y="247650"/>
            <a:ext cx="11982450" cy="6343650"/>
          </a:xfrm>
          <a:prstGeom prst="rect">
            <a:avLst/>
          </a:prstGeom>
        </p:spPr>
      </p:pic>
      <p:sp>
        <p:nvSpPr>
          <p:cNvPr id="2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9056" y="6663209"/>
            <a:ext cx="307196" cy="162643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74164" y="2818373"/>
            <a:ext cx="9936886" cy="1159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2692" y="3126627"/>
            <a:ext cx="9559831" cy="543113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eim_logo_red.gi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  <p:sp>
        <p:nvSpPr>
          <p:cNvPr id="14" name="Footer Placeholder 5"/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solidFill>
                  <a:schemeClr val="bg1">
                    <a:lumMod val="50000"/>
                  </a:schemeClr>
                </a:solidFill>
              </a:rPr>
              <a:t>2020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50714248"/>
      </p:ext>
    </p:extLst>
  </p:cSld>
  <p:clrMapOvr>
    <a:masterClrMapping/>
  </p:clrMapOvr>
  <p:transition spd="slow">
    <p:push dir="u"/>
  </p:transition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D2602B7-C8CD-40C8-BC75-5806DA588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shape&#10;&#10;Description automatically generated">
            <a:extLst>
              <a:ext uri="{FF2B5EF4-FFF2-40B4-BE49-F238E27FC236}">
                <a16:creationId xmlns:a16="http://schemas.microsoft.com/office/drawing/2014/main" id="{95C7581C-813A-4184-AB6A-A816793D0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192FE34-3D8D-46DC-9A71-89812566ED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5323" y="273050"/>
            <a:ext cx="4308955" cy="600808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6256751" y="273050"/>
            <a:ext cx="5690774" cy="60097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17106" y="752316"/>
            <a:ext cx="3651338" cy="1637915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56751" y="273050"/>
            <a:ext cx="5690774" cy="60097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C323CA3B-44A9-4C2D-A3A3-42C35D144D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3F18DA-A451-4235-B893-A5DD5D5306CB}"/>
              </a:ext>
            </a:extLst>
          </p:cNvPr>
          <p:cNvGrpSpPr/>
          <p:nvPr userDrawn="1"/>
        </p:nvGrpSpPr>
        <p:grpSpPr>
          <a:xfrm>
            <a:off x="175847" y="0"/>
            <a:ext cx="1224327" cy="627860"/>
            <a:chOff x="76199" y="71751"/>
            <a:chExt cx="1637036" cy="83950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344A32D-8680-4B2B-B445-84DAECEA4200}"/>
                </a:ext>
              </a:extLst>
            </p:cNvPr>
            <p:cNvSpPr/>
            <p:nvPr userDrawn="1"/>
          </p:nvSpPr>
          <p:spPr>
            <a:xfrm>
              <a:off x="76199" y="71751"/>
              <a:ext cx="1637036" cy="83950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6D104E5-4E34-450C-919F-0D69D13806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5005" y="282264"/>
              <a:ext cx="1139424" cy="418479"/>
            </a:xfrm>
            <a:prstGeom prst="rect">
              <a:avLst/>
            </a:prstGeom>
          </p:spPr>
        </p:pic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34980038-FCDC-41EF-AE69-9536FD32D11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5599" y="6650236"/>
            <a:ext cx="852167" cy="8785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B880CEF-6C5E-4A31-B31E-2243872DB426}"/>
              </a:ext>
            </a:extLst>
          </p:cNvPr>
          <p:cNvGrpSpPr/>
          <p:nvPr userDrawn="1"/>
        </p:nvGrpSpPr>
        <p:grpSpPr>
          <a:xfrm>
            <a:off x="-1" y="6473476"/>
            <a:ext cx="12192001" cy="56850"/>
            <a:chOff x="-1" y="6416625"/>
            <a:chExt cx="12192001" cy="1137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D31D6D0-E982-42A4-9AA5-2DD74B8EA282}"/>
                </a:ext>
              </a:extLst>
            </p:cNvPr>
            <p:cNvSpPr/>
            <p:nvPr/>
          </p:nvSpPr>
          <p:spPr>
            <a:xfrm rot="10800000">
              <a:off x="-1" y="6416626"/>
              <a:ext cx="12192001" cy="113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90ED6CE7-99EB-4FC6-9D20-C36B72DDF84C}"/>
                </a:ext>
              </a:extLst>
            </p:cNvPr>
            <p:cNvSpPr/>
            <p:nvPr userDrawn="1"/>
          </p:nvSpPr>
          <p:spPr>
            <a:xfrm rot="10800000">
              <a:off x="650874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64D1A5B7-5555-4BA5-A7C2-7B679AFD73D2}"/>
                </a:ext>
              </a:extLst>
            </p:cNvPr>
            <p:cNvSpPr/>
            <p:nvPr/>
          </p:nvSpPr>
          <p:spPr>
            <a:xfrm rot="10800000">
              <a:off x="1361482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A591B8E8-B459-4ACD-8382-D92338DD878C}"/>
                </a:ext>
              </a:extLst>
            </p:cNvPr>
            <p:cNvSpPr/>
            <p:nvPr/>
          </p:nvSpPr>
          <p:spPr>
            <a:xfrm rot="10800000">
              <a:off x="2076953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F1F206CE-51AF-4F67-8F73-D971B8A659AD}"/>
                </a:ext>
              </a:extLst>
            </p:cNvPr>
            <p:cNvSpPr/>
            <p:nvPr userDrawn="1"/>
          </p:nvSpPr>
          <p:spPr>
            <a:xfrm rot="10800000">
              <a:off x="-1" y="6416627"/>
              <a:ext cx="711201" cy="113699"/>
            </a:xfrm>
            <a:custGeom>
              <a:avLst/>
              <a:gdLst>
                <a:gd name="connsiteX0" fmla="*/ 57150 w 711201"/>
                <a:gd name="connsiteY0" fmla="*/ 0 h 101600"/>
                <a:gd name="connsiteX1" fmla="*/ 711201 w 711201"/>
                <a:gd name="connsiteY1" fmla="*/ 0 h 101600"/>
                <a:gd name="connsiteX2" fmla="*/ 711201 w 711201"/>
                <a:gd name="connsiteY2" fmla="*/ 101600 h 101600"/>
                <a:gd name="connsiteX3" fmla="*/ 0 w 711201"/>
                <a:gd name="connsiteY3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201" h="101600">
                  <a:moveTo>
                    <a:pt x="57150" y="0"/>
                  </a:moveTo>
                  <a:lnTo>
                    <a:pt x="711201" y="0"/>
                  </a:lnTo>
                  <a:lnTo>
                    <a:pt x="711201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AEADD2D9-F114-409B-A460-5922B5044CC4}"/>
              </a:ext>
            </a:extLst>
          </p:cNvPr>
          <p:cNvSpPr txBox="1">
            <a:spLocks/>
          </p:cNvSpPr>
          <p:nvPr userDrawn="1"/>
        </p:nvSpPr>
        <p:spPr>
          <a:xfrm>
            <a:off x="8006195" y="6530325"/>
            <a:ext cx="3860800" cy="345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2022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12909269"/>
      </p:ext>
    </p:extLst>
  </p:cSld>
  <p:clrMapOvr>
    <a:masterClrMapping/>
  </p:clrMapOvr>
  <p:hf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AD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466" y="1299082"/>
            <a:ext cx="5980778" cy="1492980"/>
          </a:xfrm>
          <a:prstGeom prst="rect">
            <a:avLst/>
          </a:prstGeom>
        </p:spPr>
        <p:txBody>
          <a:bodyPr lIns="45720" tIns="22860" rIns="45720" bIns="22860" anchor="b"/>
          <a:lstStyle>
            <a:lvl1pPr>
              <a:defRPr sz="4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5466" y="3073079"/>
            <a:ext cx="4214800" cy="1018065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12" t="-24547"/>
          <a:stretch/>
        </p:blipFill>
        <p:spPr>
          <a:xfrm>
            <a:off x="3702941" y="840095"/>
            <a:ext cx="8279509" cy="575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26249"/>
      </p:ext>
    </p:extLst>
  </p:cSld>
  <p:clrMapOvr>
    <a:masterClrMapping/>
  </p:clrMapOvr>
  <p:transition spd="slow">
    <p:push dir="u"/>
  </p:transition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22956"/>
      </p:ext>
    </p:extLst>
  </p:cSld>
  <p:clrMapOvr>
    <a:masterClrMapping/>
  </p:clrMapOvr>
  <p:transition spd="slow">
    <p:push dir="u"/>
  </p:transition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Photo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225468" y="281836"/>
            <a:ext cx="11730625" cy="6300591"/>
          </a:xfrm>
          <a:prstGeom prst="rect">
            <a:avLst/>
          </a:prstGeom>
        </p:spPr>
        <p:txBody>
          <a:bodyPr vert="horz" lIns="45720" tIns="22860" rIns="45720" bIns="22860"/>
          <a:lstStyle>
            <a:lvl1pPr marL="0" indent="0">
              <a:buFontTx/>
              <a:buNone/>
              <a:defRPr sz="1800"/>
            </a:lvl1pPr>
          </a:lstStyle>
          <a:p>
            <a:r>
              <a:rPr lang="en-US"/>
              <a:t>Drag Photo here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4126" y="2323578"/>
            <a:ext cx="9438362" cy="901874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84126" y="3375068"/>
            <a:ext cx="9475940" cy="77104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1974883"/>
      </p:ext>
    </p:extLst>
  </p:cSld>
  <p:clrMapOvr>
    <a:masterClrMapping/>
  </p:clrMapOvr>
  <p:transition spd="slow">
    <p:push dir="u"/>
  </p:transition>
  <p:hf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10229" y="478663"/>
            <a:ext cx="962898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63446"/>
      </p:ext>
    </p:extLst>
  </p:cSld>
  <p:clrMapOvr>
    <a:masterClrMapping/>
  </p:clrMapOvr>
  <p:transition spd="slow">
    <p:push dir="u"/>
  </p:transition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0228" y="1673351"/>
            <a:ext cx="9628990" cy="4543969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10229" y="478663"/>
            <a:ext cx="962898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8531495"/>
      </p:ext>
    </p:extLst>
  </p:cSld>
  <p:clrMapOvr>
    <a:masterClrMapping/>
  </p:clrMapOvr>
  <p:transition spd="slow">
    <p:push dir="u"/>
  </p:transition>
  <p:hf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_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4" y="1293301"/>
            <a:ext cx="5204616" cy="4961598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660995" y="1293301"/>
            <a:ext cx="4978223" cy="4961598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10229" y="478663"/>
            <a:ext cx="962898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4308803"/>
      </p:ext>
    </p:extLst>
  </p:cSld>
  <p:clrMapOvr>
    <a:masterClrMapping/>
  </p:clrMapOvr>
  <p:transition spd="slow">
    <p:push dir="u"/>
  </p:transition>
  <p:hf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_Photo_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958" y="2282283"/>
            <a:ext cx="2914899" cy="3984703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190883" y="1204332"/>
            <a:ext cx="3897468" cy="53769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695958" y="1471961"/>
            <a:ext cx="2914899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>
                <a:solidFill>
                  <a:srgbClr val="C00000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8546416" y="2282283"/>
            <a:ext cx="2914899" cy="3984703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8546416" y="1471961"/>
            <a:ext cx="2914899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>
                <a:solidFill>
                  <a:srgbClr val="C00000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10229" y="478663"/>
            <a:ext cx="9628989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2071705"/>
      </p:ext>
    </p:extLst>
  </p:cSld>
  <p:clrMapOvr>
    <a:masterClrMapping/>
  </p:clrMapOvr>
  <p:transition spd="slow">
    <p:push dir="u"/>
  </p:transition>
  <p:hf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_Photo_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26931" y="282515"/>
            <a:ext cx="11735299" cy="70530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42382" y="445204"/>
            <a:ext cx="9596836" cy="457971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302489" y="987820"/>
            <a:ext cx="3584181" cy="558651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88" y="469919"/>
            <a:ext cx="1026338" cy="408543"/>
          </a:xfrm>
          <a:prstGeom prst="rect">
            <a:avLst/>
          </a:prstGeom>
        </p:spPr>
      </p:pic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95958" y="2282283"/>
            <a:ext cx="2914899" cy="3984703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695958" y="1471961"/>
            <a:ext cx="2914899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>
                <a:solidFill>
                  <a:srgbClr val="C00000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3"/>
          </p:nvPr>
        </p:nvSpPr>
        <p:spPr>
          <a:xfrm>
            <a:off x="8546416" y="2282283"/>
            <a:ext cx="2914899" cy="3984703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4"/>
          </p:nvPr>
        </p:nvSpPr>
        <p:spPr>
          <a:xfrm>
            <a:off x="8546416" y="1471961"/>
            <a:ext cx="2914899" cy="69881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Tx/>
              <a:buNone/>
              <a:defRPr sz="2000">
                <a:solidFill>
                  <a:srgbClr val="C00000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2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2610475"/>
      </p:ext>
    </p:extLst>
  </p:cSld>
  <p:clrMapOvr>
    <a:masterClrMapping/>
  </p:clrMapOvr>
  <p:transition spd="slow">
    <p:push dir="u"/>
  </p:transition>
  <p:hf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seStud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3876" y="1269693"/>
            <a:ext cx="4367439" cy="457508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254172" y="283030"/>
            <a:ext cx="6699860" cy="62913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23876" y="2735943"/>
            <a:ext cx="4156981" cy="3529980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8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8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23877" y="2075316"/>
            <a:ext cx="4236809" cy="530225"/>
          </a:xfrm>
          <a:prstGeom prst="rect">
            <a:avLst/>
          </a:prstGeom>
        </p:spPr>
        <p:txBody>
          <a:bodyPr lIns="45720"/>
          <a:lstStyle>
            <a:lvl1pPr marL="0" indent="0">
              <a:buFontTx/>
              <a:buNone/>
              <a:defRPr sz="240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1549224"/>
      </p:ext>
    </p:extLst>
  </p:cSld>
  <p:clrMapOvr>
    <a:masterClrMapping/>
  </p:clrMapOvr>
  <p:transition spd="slow">
    <p:push dir="u"/>
  </p:transition>
  <p:hf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_LG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958114" y="283030"/>
            <a:ext cx="5995917" cy="62913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24285" y="1640114"/>
            <a:ext cx="4860516" cy="4625809"/>
          </a:xfrm>
          <a:prstGeom prst="rect">
            <a:avLst/>
          </a:prstGeom>
        </p:spPr>
        <p:txBody>
          <a:bodyPr lIns="45720" tIns="22860" rIns="45720" bIns="22860"/>
          <a:lstStyle>
            <a:lvl1pPr marL="17065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1pPr>
            <a:lvl2pPr marL="374650" indent="-2039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tabLst/>
              <a:defRPr sz="1600">
                <a:solidFill>
                  <a:schemeClr val="tx1"/>
                </a:solidFill>
              </a:defRPr>
            </a:lvl2pPr>
            <a:lvl3pPr marL="545307" indent="-17065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 marL="740569" indent="-1952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Lucida Grande"/>
              <a:buChar char="-"/>
              <a:defRPr sz="1600">
                <a:solidFill>
                  <a:schemeClr val="tx1"/>
                </a:solidFill>
              </a:defRPr>
            </a:lvl4pPr>
            <a:lvl5pPr marL="912019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10230" y="478663"/>
            <a:ext cx="3374572" cy="78774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2944221"/>
      </p:ext>
    </p:extLst>
  </p:cSld>
  <p:clrMapOvr>
    <a:masterClrMapping/>
  </p:clrMapOvr>
  <p:transition spd="slow">
    <p:push dir="u"/>
  </p:transition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vmlDrawing" Target="../drawings/vmlDrawing1.vml"/><Relationship Id="rId28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Relationship Id="rId27" Type="http://schemas.openxmlformats.org/officeDocument/2006/relationships/image" Target="../media/image2.png"/><Relationship Id="rId30" Type="http://schemas.openxmlformats.org/officeDocument/2006/relationships/image" Target="../media/image5.sv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theme" Target="../theme/theme10.xml"/><Relationship Id="rId7" Type="http://schemas.openxmlformats.org/officeDocument/2006/relationships/image" Target="../media/image75.emf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oleObject" Target="../embeddings/oleObject4.bin"/><Relationship Id="rId5" Type="http://schemas.openxmlformats.org/officeDocument/2006/relationships/tags" Target="../tags/tag5.xml"/><Relationship Id="rId4" Type="http://schemas.openxmlformats.org/officeDocument/2006/relationships/vmlDrawing" Target="../drawings/vmlDrawing4.vml"/><Relationship Id="rId9" Type="http://schemas.openxmlformats.org/officeDocument/2006/relationships/image" Target="../media/image77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18" Type="http://schemas.openxmlformats.org/officeDocument/2006/relationships/slideLayout" Target="../slideLayouts/slideLayout201.xml"/><Relationship Id="rId26" Type="http://schemas.openxmlformats.org/officeDocument/2006/relationships/image" Target="../media/image17.gif"/><Relationship Id="rId3" Type="http://schemas.openxmlformats.org/officeDocument/2006/relationships/slideLayout" Target="../slideLayouts/slideLayout186.xml"/><Relationship Id="rId21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17" Type="http://schemas.openxmlformats.org/officeDocument/2006/relationships/slideLayout" Target="../slideLayouts/slideLayout200.xml"/><Relationship Id="rId25" Type="http://schemas.openxmlformats.org/officeDocument/2006/relationships/image" Target="../media/image16.png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20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8.xml"/><Relationship Id="rId23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193.xml"/><Relationship Id="rId19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Relationship Id="rId22" Type="http://schemas.openxmlformats.org/officeDocument/2006/relationships/slideLayout" Target="../slideLayouts/slideLayout20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slideLayout" Target="../slideLayouts/slideLayout219.xml"/><Relationship Id="rId18" Type="http://schemas.openxmlformats.org/officeDocument/2006/relationships/theme" Target="../theme/theme12.xml"/><Relationship Id="rId26" Type="http://schemas.openxmlformats.org/officeDocument/2006/relationships/image" Target="../media/image5.svg"/><Relationship Id="rId3" Type="http://schemas.openxmlformats.org/officeDocument/2006/relationships/slideLayout" Target="../slideLayouts/slideLayout209.xml"/><Relationship Id="rId21" Type="http://schemas.openxmlformats.org/officeDocument/2006/relationships/oleObject" Target="../embeddings/oleObject5.bin"/><Relationship Id="rId7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8.xml"/><Relationship Id="rId17" Type="http://schemas.openxmlformats.org/officeDocument/2006/relationships/slideLayout" Target="../slideLayouts/slideLayout223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08.xml"/><Relationship Id="rId16" Type="http://schemas.openxmlformats.org/officeDocument/2006/relationships/slideLayout" Target="../slideLayouts/slideLayout222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24" Type="http://schemas.openxmlformats.org/officeDocument/2006/relationships/image" Target="../media/image3.svg"/><Relationship Id="rId5" Type="http://schemas.openxmlformats.org/officeDocument/2006/relationships/slideLayout" Target="../slideLayouts/slideLayout211.xml"/><Relationship Id="rId15" Type="http://schemas.openxmlformats.org/officeDocument/2006/relationships/slideLayout" Target="../slideLayouts/slideLayout221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16.xml"/><Relationship Id="rId19" Type="http://schemas.openxmlformats.org/officeDocument/2006/relationships/vmlDrawing" Target="../drawings/vmlDrawing5.v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Relationship Id="rId14" Type="http://schemas.openxmlformats.org/officeDocument/2006/relationships/slideLayout" Target="../slideLayouts/slideLayout220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image" Target="../media/image17.gif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image" Target="../media/image16.png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vmlDrawing" Target="../drawings/vmlDrawing2.vml"/><Relationship Id="rId7" Type="http://schemas.openxmlformats.org/officeDocument/2006/relationships/image" Target="../media/image2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svg"/><Relationship Id="rId4" Type="http://schemas.openxmlformats.org/officeDocument/2006/relationships/tags" Target="../tags/tag3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image" Target="../media/image29.png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image" Target="../media/image1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vmlDrawing" Target="../drawings/vmlDrawing3.vml"/><Relationship Id="rId18" Type="http://schemas.microsoft.com/office/2007/relationships/hdphoto" Target="../media/hdphoto1.wdp"/><Relationship Id="rId3" Type="http://schemas.openxmlformats.org/officeDocument/2006/relationships/slideLayout" Target="../slideLayouts/slideLayout72.xml"/><Relationship Id="rId21" Type="http://schemas.openxmlformats.org/officeDocument/2006/relationships/image" Target="../media/image17.gif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5.xml"/><Relationship Id="rId17" Type="http://schemas.openxmlformats.org/officeDocument/2006/relationships/image" Target="../media/image44.png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1.emf"/><Relationship Id="rId20" Type="http://schemas.microsoft.com/office/2007/relationships/hdphoto" Target="../media/hdphoto2.wdp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oleObject" Target="../embeddings/oleObject3.bin"/><Relationship Id="rId10" Type="http://schemas.openxmlformats.org/officeDocument/2006/relationships/slideLayout" Target="../slideLayouts/slideLayout79.xml"/><Relationship Id="rId19" Type="http://schemas.openxmlformats.org/officeDocument/2006/relationships/image" Target="../media/image45.png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ags" Target="../tags/tag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34" Type="http://schemas.openxmlformats.org/officeDocument/2006/relationships/image" Target="../media/image16.png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33" Type="http://schemas.openxmlformats.org/officeDocument/2006/relationships/theme" Target="../theme/theme6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29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slideLayout" Target="../slideLayouts/slideLayout104.xml"/><Relationship Id="rId32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31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slideLayout" Target="../slideLayouts/slideLayout107.xml"/><Relationship Id="rId30" Type="http://schemas.openxmlformats.org/officeDocument/2006/relationships/slideLayout" Target="../slideLayouts/slideLayout110.xml"/><Relationship Id="rId35" Type="http://schemas.openxmlformats.org/officeDocument/2006/relationships/image" Target="../media/image17.gi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26" Type="http://schemas.openxmlformats.org/officeDocument/2006/relationships/image" Target="../media/image17.gif"/><Relationship Id="rId3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5" Type="http://schemas.openxmlformats.org/officeDocument/2006/relationships/image" Target="../media/image16.png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Relationship Id="rId27" Type="http://schemas.openxmlformats.org/officeDocument/2006/relationships/image" Target="../media/image6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slideLayout" Target="../slideLayouts/slideLayout153.xml"/><Relationship Id="rId26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38.xml"/><Relationship Id="rId21" Type="http://schemas.openxmlformats.org/officeDocument/2006/relationships/slideLayout" Target="../slideLayouts/slideLayout156.xml"/><Relationship Id="rId34" Type="http://schemas.openxmlformats.org/officeDocument/2006/relationships/image" Target="../media/image16.png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5" Type="http://schemas.openxmlformats.org/officeDocument/2006/relationships/slideLayout" Target="../slideLayouts/slideLayout160.xml"/><Relationship Id="rId33" Type="http://schemas.openxmlformats.org/officeDocument/2006/relationships/theme" Target="../theme/theme8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slideLayout" Target="../slideLayouts/slideLayout155.xml"/><Relationship Id="rId29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24" Type="http://schemas.openxmlformats.org/officeDocument/2006/relationships/slideLayout" Target="../slideLayouts/slideLayout159.xml"/><Relationship Id="rId32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23" Type="http://schemas.openxmlformats.org/officeDocument/2006/relationships/slideLayout" Target="../slideLayouts/slideLayout158.xml"/><Relationship Id="rId28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45.xml"/><Relationship Id="rId19" Type="http://schemas.openxmlformats.org/officeDocument/2006/relationships/slideLayout" Target="../slideLayouts/slideLayout154.xml"/><Relationship Id="rId31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slideLayout" Target="../slideLayouts/slideLayout157.xml"/><Relationship Id="rId27" Type="http://schemas.openxmlformats.org/officeDocument/2006/relationships/slideLayout" Target="../slideLayouts/slideLayout162.xml"/><Relationship Id="rId30" Type="http://schemas.openxmlformats.org/officeDocument/2006/relationships/slideLayout" Target="../slideLayouts/slideLayout165.xml"/><Relationship Id="rId35" Type="http://schemas.openxmlformats.org/officeDocument/2006/relationships/image" Target="../media/image17.gi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microsoft.com/office/2007/relationships/hdphoto" Target="../media/hdphoto2.wdp"/><Relationship Id="rId2" Type="http://schemas.openxmlformats.org/officeDocument/2006/relationships/slideLayout" Target="../slideLayouts/slideLayout169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77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7A24A4ED-F61C-4999-9388-423827BC59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30894405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think-cell Slide" r:id="rId25" imgW="306" imgH="306" progId="TCLayout.ActiveDocument.1">
                  <p:embed/>
                </p:oleObj>
              </mc:Choice>
              <mc:Fallback>
                <p:oleObj name="think-cell Slide" r:id="rId25" imgW="306" imgH="30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7A24A4ED-F61C-4999-9388-423827BC59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1785375" y="369667"/>
            <a:ext cx="9976565" cy="365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07096" y="1246340"/>
            <a:ext cx="11354844" cy="5027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4EB88E5A-902B-458C-B674-B0605271B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0B6FAAA0-905E-4B92-B082-F2BF8B0E6EEF}"/>
              </a:ext>
            </a:extLst>
          </p:cNvPr>
          <p:cNvSpPr txBox="1">
            <a:spLocks/>
          </p:cNvSpPr>
          <p:nvPr userDrawn="1"/>
        </p:nvSpPr>
        <p:spPr>
          <a:xfrm>
            <a:off x="8006195" y="6530325"/>
            <a:ext cx="3860800" cy="3451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2022 Flowserve Corporation :: Proprietary &amp; Confidential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5E78DA53-BB58-4F17-B1EC-6EBEA207C1FC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25005" y="282263"/>
            <a:ext cx="1139424" cy="41847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E14E3B1E-EEB7-40D6-A5A5-AD3F0CFE07B7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25005" y="6636704"/>
            <a:ext cx="1139424" cy="11746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FD93F59-F31F-4708-B89C-AD299618540D}"/>
              </a:ext>
            </a:extLst>
          </p:cNvPr>
          <p:cNvGrpSpPr/>
          <p:nvPr userDrawn="1"/>
        </p:nvGrpSpPr>
        <p:grpSpPr>
          <a:xfrm>
            <a:off x="-1" y="6473476"/>
            <a:ext cx="12192001" cy="56850"/>
            <a:chOff x="-1" y="6416625"/>
            <a:chExt cx="12192001" cy="11370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2D40D0F-00CF-4245-9DB7-20E89AD7B660}"/>
                </a:ext>
              </a:extLst>
            </p:cNvPr>
            <p:cNvSpPr/>
            <p:nvPr/>
          </p:nvSpPr>
          <p:spPr>
            <a:xfrm rot="10800000">
              <a:off x="-1" y="6416626"/>
              <a:ext cx="12192001" cy="113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5" name="Parallelogram 34">
              <a:extLst>
                <a:ext uri="{FF2B5EF4-FFF2-40B4-BE49-F238E27FC236}">
                  <a16:creationId xmlns:a16="http://schemas.microsoft.com/office/drawing/2014/main" id="{2FD287FD-76DA-45AD-A4B5-5C34F714F42B}"/>
                </a:ext>
              </a:extLst>
            </p:cNvPr>
            <p:cNvSpPr/>
            <p:nvPr userDrawn="1"/>
          </p:nvSpPr>
          <p:spPr>
            <a:xfrm rot="10800000">
              <a:off x="650874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6A397C5D-3B81-486C-8DE3-C1EEC64D4F26}"/>
                </a:ext>
              </a:extLst>
            </p:cNvPr>
            <p:cNvSpPr/>
            <p:nvPr/>
          </p:nvSpPr>
          <p:spPr>
            <a:xfrm rot="10800000">
              <a:off x="1361482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67F4ECD2-1C9C-4A59-9371-5128FD2D557F}"/>
                </a:ext>
              </a:extLst>
            </p:cNvPr>
            <p:cNvSpPr/>
            <p:nvPr/>
          </p:nvSpPr>
          <p:spPr>
            <a:xfrm rot="10800000">
              <a:off x="2076953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54A84C85-4984-43ED-8307-3816B9E72BD1}"/>
                </a:ext>
              </a:extLst>
            </p:cNvPr>
            <p:cNvSpPr/>
            <p:nvPr userDrawn="1"/>
          </p:nvSpPr>
          <p:spPr>
            <a:xfrm rot="10800000">
              <a:off x="-1" y="6416627"/>
              <a:ext cx="711201" cy="113699"/>
            </a:xfrm>
            <a:custGeom>
              <a:avLst/>
              <a:gdLst>
                <a:gd name="connsiteX0" fmla="*/ 57150 w 711201"/>
                <a:gd name="connsiteY0" fmla="*/ 0 h 101600"/>
                <a:gd name="connsiteX1" fmla="*/ 711201 w 711201"/>
                <a:gd name="connsiteY1" fmla="*/ 0 h 101600"/>
                <a:gd name="connsiteX2" fmla="*/ 711201 w 711201"/>
                <a:gd name="connsiteY2" fmla="*/ 101600 h 101600"/>
                <a:gd name="connsiteX3" fmla="*/ 0 w 711201"/>
                <a:gd name="connsiteY3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201" h="101600">
                  <a:moveTo>
                    <a:pt x="57150" y="0"/>
                  </a:moveTo>
                  <a:lnTo>
                    <a:pt x="711201" y="0"/>
                  </a:lnTo>
                  <a:lnTo>
                    <a:pt x="711201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</p:spTree>
    <p:extLst>
      <p:ext uri="{BB962C8B-B14F-4D97-AF65-F5344CB8AC3E}">
        <p14:creationId xmlns:p14="http://schemas.microsoft.com/office/powerpoint/2010/main" val="373795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  <p:sldLayoutId id="2147483852" r:id="rId19"/>
    <p:sldLayoutId id="2147483853" r:id="rId20"/>
    <p:sldLayoutId id="2147483854" r:id="rId21"/>
  </p:sldLayoutIdLst>
  <p:hf hdr="0" ftr="0" dt="0"/>
  <p:txStyles>
    <p:titleStyle>
      <a:lvl1pPr algn="r" defTabSz="914217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555" indent="-228555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5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think-cell Slide" r:id="rId6" imgW="624" imgH="623" progId="TCLayout.ActiveDocument.1">
                  <p:embed/>
                </p:oleObj>
              </mc:Choice>
              <mc:Fallback>
                <p:oleObj name="think-cell Slide" r:id="rId6" imgW="624" imgH="62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Flowserve_GRID_LtGray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127" cy="6858000"/>
          </a:xfrm>
          <a:prstGeom prst="rect">
            <a:avLst/>
          </a:prstGeom>
        </p:spPr>
      </p:pic>
      <p:sp>
        <p:nvSpPr>
          <p:cNvPr id="7" name="Shape 190"/>
          <p:cNvSpPr/>
          <p:nvPr userDrawn="1"/>
        </p:nvSpPr>
        <p:spPr>
          <a:xfrm>
            <a:off x="11680892" y="6612774"/>
            <a:ext cx="321062" cy="2413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 sz="1800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89056" y="6652126"/>
            <a:ext cx="307196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34" y="469560"/>
            <a:ext cx="1253264" cy="498742"/>
          </a:xfrm>
          <a:prstGeom prst="rect">
            <a:avLst/>
          </a:prstGeom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49647F03-ED75-4596-95DB-5D106B3015F5}"/>
              </a:ext>
            </a:extLst>
          </p:cNvPr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2022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9171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</p:sldLayoutIdLst>
  <p:hf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5" indent="-228555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1674475" y="6597987"/>
            <a:ext cx="317979" cy="2743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pic>
        <p:nvPicPr>
          <p:cNvPr id="6" name="Picture 5" descr="eim_logo_red.gif"/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  <p:sp>
        <p:nvSpPr>
          <p:cNvPr id="8" name="Footer Placeholder 5"/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2022 Flowserve Corporation :: Proprietary &amp; Confidential</a:t>
            </a: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1913965" y="392659"/>
            <a:ext cx="94398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838200" y="19229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3154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  <p:sldLayoutId id="2147484077" r:id="rId14"/>
    <p:sldLayoutId id="2147484078" r:id="rId15"/>
    <p:sldLayoutId id="2147484079" r:id="rId16"/>
    <p:sldLayoutId id="2147484080" r:id="rId17"/>
    <p:sldLayoutId id="2147484081" r:id="rId18"/>
    <p:sldLayoutId id="2147484082" r:id="rId19"/>
    <p:sldLayoutId id="2147484083" r:id="rId20"/>
    <p:sldLayoutId id="2147484084" r:id="rId21"/>
    <p:sldLayoutId id="2147484085" r:id="rId22"/>
    <p:sldLayoutId id="2147484086" r:id="rId23"/>
  </p:sldLayoutIdLst>
  <p:hf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555" indent="-228555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7A24A4ED-F61C-4999-9388-423827BC59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30894405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think-cell Slide" r:id="rId21" imgW="306" imgH="306" progId="TCLayout.ActiveDocument.1">
                  <p:embed/>
                </p:oleObj>
              </mc:Choice>
              <mc:Fallback>
                <p:oleObj name="think-cell Slide" r:id="rId21" imgW="306" imgH="30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7A24A4ED-F61C-4999-9388-423827BC59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1785375" y="369667"/>
            <a:ext cx="9976565" cy="365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07096" y="1246340"/>
            <a:ext cx="11354844" cy="5027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4EB88E5A-902B-458C-B674-B0605271B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0B6FAAA0-905E-4B92-B082-F2BF8B0E6EEF}"/>
              </a:ext>
            </a:extLst>
          </p:cNvPr>
          <p:cNvSpPr txBox="1">
            <a:spLocks/>
          </p:cNvSpPr>
          <p:nvPr userDrawn="1"/>
        </p:nvSpPr>
        <p:spPr>
          <a:xfrm>
            <a:off x="8097635" y="6581775"/>
            <a:ext cx="3860800" cy="2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2023 Flowserve Corporation :: Proprietary &amp; Confidential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5E78DA53-BB58-4F17-B1EC-6EBEA207C1FC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25005" y="282263"/>
            <a:ext cx="1139424" cy="41847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E14E3B1E-EEB7-40D6-A5A5-AD3F0CFE07B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25005" y="6636704"/>
            <a:ext cx="1139424" cy="11746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FD93F59-F31F-4708-B89C-AD299618540D}"/>
              </a:ext>
            </a:extLst>
          </p:cNvPr>
          <p:cNvGrpSpPr/>
          <p:nvPr userDrawn="1"/>
        </p:nvGrpSpPr>
        <p:grpSpPr>
          <a:xfrm>
            <a:off x="9218023" y="6517263"/>
            <a:ext cx="2973977" cy="45719"/>
            <a:chOff x="-1" y="6416625"/>
            <a:chExt cx="12192001" cy="11370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2D40D0F-00CF-4245-9DB7-20E89AD7B660}"/>
                </a:ext>
              </a:extLst>
            </p:cNvPr>
            <p:cNvSpPr/>
            <p:nvPr/>
          </p:nvSpPr>
          <p:spPr>
            <a:xfrm rot="10800000">
              <a:off x="-1" y="6416626"/>
              <a:ext cx="12192001" cy="113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5" name="Parallelogram 34">
              <a:extLst>
                <a:ext uri="{FF2B5EF4-FFF2-40B4-BE49-F238E27FC236}">
                  <a16:creationId xmlns:a16="http://schemas.microsoft.com/office/drawing/2014/main" id="{2FD287FD-76DA-45AD-A4B5-5C34F714F42B}"/>
                </a:ext>
              </a:extLst>
            </p:cNvPr>
            <p:cNvSpPr/>
            <p:nvPr userDrawn="1"/>
          </p:nvSpPr>
          <p:spPr>
            <a:xfrm rot="10800000">
              <a:off x="650874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6A397C5D-3B81-486C-8DE3-C1EEC64D4F26}"/>
                </a:ext>
              </a:extLst>
            </p:cNvPr>
            <p:cNvSpPr/>
            <p:nvPr/>
          </p:nvSpPr>
          <p:spPr>
            <a:xfrm rot="10800000">
              <a:off x="1361482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67F4ECD2-1C9C-4A59-9371-5128FD2D557F}"/>
                </a:ext>
              </a:extLst>
            </p:cNvPr>
            <p:cNvSpPr/>
            <p:nvPr/>
          </p:nvSpPr>
          <p:spPr>
            <a:xfrm rot="10800000">
              <a:off x="2076953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54A84C85-4984-43ED-8307-3816B9E72BD1}"/>
                </a:ext>
              </a:extLst>
            </p:cNvPr>
            <p:cNvSpPr/>
            <p:nvPr userDrawn="1"/>
          </p:nvSpPr>
          <p:spPr>
            <a:xfrm rot="10800000">
              <a:off x="-1" y="6416627"/>
              <a:ext cx="711201" cy="113699"/>
            </a:xfrm>
            <a:custGeom>
              <a:avLst/>
              <a:gdLst>
                <a:gd name="connsiteX0" fmla="*/ 57150 w 711201"/>
                <a:gd name="connsiteY0" fmla="*/ 0 h 101600"/>
                <a:gd name="connsiteX1" fmla="*/ 711201 w 711201"/>
                <a:gd name="connsiteY1" fmla="*/ 0 h 101600"/>
                <a:gd name="connsiteX2" fmla="*/ 711201 w 711201"/>
                <a:gd name="connsiteY2" fmla="*/ 101600 h 101600"/>
                <a:gd name="connsiteX3" fmla="*/ 0 w 711201"/>
                <a:gd name="connsiteY3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201" h="101600">
                  <a:moveTo>
                    <a:pt x="57150" y="0"/>
                  </a:moveTo>
                  <a:lnTo>
                    <a:pt x="711201" y="0"/>
                  </a:lnTo>
                  <a:lnTo>
                    <a:pt x="711201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</p:spTree>
    <p:extLst>
      <p:ext uri="{BB962C8B-B14F-4D97-AF65-F5344CB8AC3E}">
        <p14:creationId xmlns:p14="http://schemas.microsoft.com/office/powerpoint/2010/main" val="4043057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  <p:sldLayoutId id="2147484100" r:id="rId13"/>
    <p:sldLayoutId id="2147484101" r:id="rId14"/>
    <p:sldLayoutId id="2147484102" r:id="rId15"/>
    <p:sldLayoutId id="2147484103" r:id="rId16"/>
    <p:sldLayoutId id="2147484104" r:id="rId17"/>
  </p:sldLayoutIdLst>
  <p:hf hdr="0" ftr="0" dt="0"/>
  <p:txStyles>
    <p:titleStyle>
      <a:lvl1pPr algn="r" defTabSz="914217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555" indent="-228555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1674475" y="6597987"/>
            <a:ext cx="317979" cy="2743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pic>
        <p:nvPicPr>
          <p:cNvPr id="6" name="Picture 5" descr="eim_logo_red.gif"/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  <p:sp>
        <p:nvSpPr>
          <p:cNvPr id="8" name="Footer Placeholder 5"/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solidFill>
                  <a:schemeClr val="bg1">
                    <a:lumMod val="50000"/>
                  </a:schemeClr>
                </a:solidFill>
              </a:rPr>
              <a:t>2020 Flowserve Corporation :: Proprietary &amp; Confidential</a:t>
            </a: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1913965" y="392659"/>
            <a:ext cx="94398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838200" y="19229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575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  <p:sldLayoutId id="2147483877" r:id="rId20"/>
    <p:sldLayoutId id="2147483878" r:id="rId21"/>
    <p:sldLayoutId id="2147483879" r:id="rId22"/>
  </p:sldLayoutIdLst>
  <p:hf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555" indent="-228555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7A24A4ED-F61C-4999-9388-423827BC598D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0894405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think-cell Slide" r:id="rId5" imgW="306" imgH="306" progId="TCLayout.ActiveDocument.1">
                  <p:embed/>
                </p:oleObj>
              </mc:Choice>
              <mc:Fallback>
                <p:oleObj name="think-cell Slide" r:id="rId5" imgW="306" imgH="30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7A24A4ED-F61C-4999-9388-423827BC59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1785375" y="369667"/>
            <a:ext cx="9976565" cy="365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07096" y="1246340"/>
            <a:ext cx="11354844" cy="5027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4EB88E5A-902B-458C-B674-B0605271B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7723" y="6530325"/>
            <a:ext cx="316555" cy="327675"/>
          </a:xfrm>
          <a:prstGeom prst="rect">
            <a:avLst/>
          </a:prstGeom>
        </p:spPr>
        <p:txBody>
          <a:bodyPr lIns="45720" tIns="22860" rIns="45720" bIns="22860" anchor="ctr"/>
          <a:lstStyle>
            <a:lvl1pPr algn="ctr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E979A4D3-EBE3-483C-AF05-0BD79E40117B}"/>
              </a:ext>
            </a:extLst>
          </p:cNvPr>
          <p:cNvSpPr txBox="1">
            <a:spLocks/>
          </p:cNvSpPr>
          <p:nvPr/>
        </p:nvSpPr>
        <p:spPr>
          <a:xfrm>
            <a:off x="8097635" y="6581775"/>
            <a:ext cx="3860800" cy="2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2022 Flowserve Corporation :: INTERNAL USE ONLY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3B16426-DFAB-47E6-8D16-0BDF002A0D7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5005" y="282263"/>
            <a:ext cx="1139424" cy="41847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AABA075-3B6A-4FCA-BAE3-837FE7BEF62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5005" y="6636704"/>
            <a:ext cx="1139424" cy="11746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C0CBB6C-7981-4CFC-94A8-FF3D7345E2C6}"/>
              </a:ext>
            </a:extLst>
          </p:cNvPr>
          <p:cNvGrpSpPr/>
          <p:nvPr/>
        </p:nvGrpSpPr>
        <p:grpSpPr>
          <a:xfrm>
            <a:off x="9218023" y="6517263"/>
            <a:ext cx="2973977" cy="45719"/>
            <a:chOff x="-1" y="6416625"/>
            <a:chExt cx="12192001" cy="11370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5D87160-E400-4CD3-9526-45D9374A8931}"/>
                </a:ext>
              </a:extLst>
            </p:cNvPr>
            <p:cNvSpPr/>
            <p:nvPr/>
          </p:nvSpPr>
          <p:spPr>
            <a:xfrm rot="10800000">
              <a:off x="-1" y="6416626"/>
              <a:ext cx="12192001" cy="113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9A08A5AF-AE94-4CAF-AC4A-B864E215E83F}"/>
                </a:ext>
              </a:extLst>
            </p:cNvPr>
            <p:cNvSpPr/>
            <p:nvPr/>
          </p:nvSpPr>
          <p:spPr>
            <a:xfrm rot="10800000">
              <a:off x="650874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90D082A8-0FDD-4406-9E77-38023287E6BB}"/>
                </a:ext>
              </a:extLst>
            </p:cNvPr>
            <p:cNvSpPr/>
            <p:nvPr/>
          </p:nvSpPr>
          <p:spPr>
            <a:xfrm rot="10800000">
              <a:off x="1361482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064C9A58-4A64-4136-9171-BFF2FD231CEF}"/>
                </a:ext>
              </a:extLst>
            </p:cNvPr>
            <p:cNvSpPr/>
            <p:nvPr/>
          </p:nvSpPr>
          <p:spPr>
            <a:xfrm rot="10800000">
              <a:off x="2076953" y="6416625"/>
              <a:ext cx="749300" cy="113699"/>
            </a:xfrm>
            <a:prstGeom prst="parallelogram">
              <a:avLst>
                <a:gd name="adj" fmla="val 56250"/>
              </a:avLst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10C5ADBE-CC36-4E94-8D3A-CF44B443111F}"/>
                </a:ext>
              </a:extLst>
            </p:cNvPr>
            <p:cNvSpPr/>
            <p:nvPr/>
          </p:nvSpPr>
          <p:spPr>
            <a:xfrm rot="10800000">
              <a:off x="-1" y="6416627"/>
              <a:ext cx="711201" cy="113699"/>
            </a:xfrm>
            <a:custGeom>
              <a:avLst/>
              <a:gdLst>
                <a:gd name="connsiteX0" fmla="*/ 57150 w 711201"/>
                <a:gd name="connsiteY0" fmla="*/ 0 h 101600"/>
                <a:gd name="connsiteX1" fmla="*/ 711201 w 711201"/>
                <a:gd name="connsiteY1" fmla="*/ 0 h 101600"/>
                <a:gd name="connsiteX2" fmla="*/ 711201 w 711201"/>
                <a:gd name="connsiteY2" fmla="*/ 101600 h 101600"/>
                <a:gd name="connsiteX3" fmla="*/ 0 w 711201"/>
                <a:gd name="connsiteY3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201" h="101600">
                  <a:moveTo>
                    <a:pt x="57150" y="0"/>
                  </a:moveTo>
                  <a:lnTo>
                    <a:pt x="711201" y="0"/>
                  </a:lnTo>
                  <a:lnTo>
                    <a:pt x="711201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</p:spTree>
    <p:extLst>
      <p:ext uri="{BB962C8B-B14F-4D97-AF65-F5344CB8AC3E}">
        <p14:creationId xmlns:p14="http://schemas.microsoft.com/office/powerpoint/2010/main" val="77486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</p:sldLayoutIdLst>
  <p:txStyles>
    <p:titleStyle>
      <a:lvl1pPr algn="r" defTabSz="914217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555" indent="-228555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23463" y="134588"/>
            <a:ext cx="11937357" cy="625809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0" y="271780"/>
            <a:ext cx="1264816" cy="503470"/>
          </a:xfrm>
          <a:prstGeom prst="rect">
            <a:avLst/>
          </a:prstGeom>
        </p:spPr>
      </p:pic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1863165" y="347311"/>
            <a:ext cx="10028267" cy="352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263489" y="1159933"/>
            <a:ext cx="11627943" cy="5098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8F187A6B-6FB3-4D91-ADB0-07105BE08DFA}"/>
              </a:ext>
            </a:extLst>
          </p:cNvPr>
          <p:cNvSpPr txBox="1">
            <a:spLocks/>
          </p:cNvSpPr>
          <p:nvPr userDrawn="1"/>
        </p:nvSpPr>
        <p:spPr>
          <a:xfrm>
            <a:off x="4165600" y="6504757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2022 Flowserve Corporation :: Proprietary &amp; Confidential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99C38C-1BB7-4CC5-A3AF-542123B20592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610" y="6449402"/>
            <a:ext cx="1264729" cy="387681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AD2FEE07-DCF0-4DD4-982C-C6A288063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86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  <p:sldLayoutId id="2147483901" r:id="rId18"/>
    <p:sldLayoutId id="2147483902" r:id="rId19"/>
    <p:sldLayoutId id="2147483903" r:id="rId20"/>
    <p:sldLayoutId id="2147483904" r:id="rId21"/>
    <p:sldLayoutId id="2147483905" r:id="rId22"/>
    <p:sldLayoutId id="2147483906" r:id="rId23"/>
    <p:sldLayoutId id="2147483907" r:id="rId24"/>
    <p:sldLayoutId id="2147483908" r:id="rId25"/>
  </p:sldLayoutIdLst>
  <p:hf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555" indent="-228555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7A24A4ED-F61C-4999-9388-423827BC59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159334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think-cell Slide" r:id="rId15" imgW="306" imgH="306" progId="TCLayout.ActiveDocument.1">
                  <p:embed/>
                </p:oleObj>
              </mc:Choice>
              <mc:Fallback>
                <p:oleObj name="think-cell Slide" r:id="rId15" imgW="306" imgH="30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7A24A4ED-F61C-4999-9388-423827BC59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570645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0627E49D-364B-4C3E-A9BF-27E6A29023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5440" y="292944"/>
            <a:ext cx="10093960" cy="365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45440" y="1038225"/>
            <a:ext cx="11541760" cy="5464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C68EEC-1B25-4BCC-8F40-AEDDFF4AA9A6}"/>
              </a:ext>
            </a:extLst>
          </p:cNvPr>
          <p:cNvGrpSpPr/>
          <p:nvPr userDrawn="1"/>
        </p:nvGrpSpPr>
        <p:grpSpPr>
          <a:xfrm>
            <a:off x="10527665" y="0"/>
            <a:ext cx="1337310" cy="685800"/>
            <a:chOff x="304800" y="0"/>
            <a:chExt cx="1698171" cy="87085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EDF3FF-60E8-47DE-A7BA-2467A6FDFA20}"/>
                </a:ext>
              </a:extLst>
            </p:cNvPr>
            <p:cNvSpPr/>
            <p:nvPr userDrawn="1"/>
          </p:nvSpPr>
          <p:spPr>
            <a:xfrm>
              <a:off x="304800" y="0"/>
              <a:ext cx="1698171" cy="8708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7826F0F-3E9B-45AD-912C-9159D22F1C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478" y="183693"/>
              <a:ext cx="1264816" cy="503470"/>
            </a:xfrm>
            <a:prstGeom prst="rect">
              <a:avLst/>
            </a:prstGeom>
            <a:noFill/>
          </p:spPr>
        </p:pic>
      </p:grp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BFF5F74F-E690-48C3-A9AD-F3491CD4D681}"/>
              </a:ext>
            </a:extLst>
          </p:cNvPr>
          <p:cNvSpPr txBox="1">
            <a:spLocks/>
          </p:cNvSpPr>
          <p:nvPr userDrawn="1"/>
        </p:nvSpPr>
        <p:spPr>
          <a:xfrm>
            <a:off x="4165600" y="6622204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/>
                </a:solidFill>
              </a:rPr>
              <a:t>2022 Flowserve Corporation :: Proprietary &amp; Confidential</a:t>
            </a:r>
          </a:p>
        </p:txBody>
      </p:sp>
      <p:pic>
        <p:nvPicPr>
          <p:cNvPr id="14" name="Picture 13" descr="eim_logo_red.gif">
            <a:extLst>
              <a:ext uri="{FF2B5EF4-FFF2-40B4-BE49-F238E27FC236}">
                <a16:creationId xmlns:a16="http://schemas.microsoft.com/office/drawing/2014/main" id="{D89B12CB-A971-437A-A84B-D284F0A0D613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71" y="6664431"/>
            <a:ext cx="1066800" cy="159419"/>
          </a:xfrm>
          <a:prstGeom prst="rect">
            <a:avLst/>
          </a:prstGeom>
        </p:spPr>
      </p:pic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DF49EC4E-9C6B-3546-A307-7A0619508BD6}"/>
              </a:ext>
            </a:extLst>
          </p:cNvPr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2022 Flowserve Corporation :: Proprietary &amp; Confidential</a:t>
            </a:r>
          </a:p>
        </p:txBody>
      </p:sp>
      <p:pic>
        <p:nvPicPr>
          <p:cNvPr id="18" name="Picture 17" descr="eim_logo_red.gif">
            <a:extLst>
              <a:ext uri="{FF2B5EF4-FFF2-40B4-BE49-F238E27FC236}">
                <a16:creationId xmlns:a16="http://schemas.microsoft.com/office/drawing/2014/main" id="{B2D359FE-1D6D-3D44-9AE6-071AC2BCCD1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40" y="6659230"/>
            <a:ext cx="1066800" cy="15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4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hf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ysClr val="windowText" lastClr="0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55" indent="-228555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1674475" y="6597987"/>
            <a:ext cx="317979" cy="2743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pic>
        <p:nvPicPr>
          <p:cNvPr id="6" name="Picture 5" descr="eim_logo_red.gif"/>
          <p:cNvPicPr>
            <a:picLocks noChangeAspect="1"/>
          </p:cNvPicPr>
          <p:nvPr userDrawn="1"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  <p:sp>
        <p:nvSpPr>
          <p:cNvPr id="8" name="Footer Placeholder 5"/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solidFill>
                  <a:schemeClr val="bg1">
                    <a:lumMod val="50000"/>
                  </a:schemeClr>
                </a:solidFill>
              </a:rPr>
              <a:t>2020 Flowserve Corporation :: Proprietary &amp; Confidential</a:t>
            </a: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1913965" y="392659"/>
            <a:ext cx="94398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838200" y="19229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427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  <p:sldLayoutId id="2147483939" r:id="rId18"/>
    <p:sldLayoutId id="2147483940" r:id="rId19"/>
    <p:sldLayoutId id="2147483941" r:id="rId20"/>
    <p:sldLayoutId id="2147483942" r:id="rId21"/>
    <p:sldLayoutId id="2147483943" r:id="rId22"/>
    <p:sldLayoutId id="2147483944" r:id="rId23"/>
    <p:sldLayoutId id="2147483945" r:id="rId24"/>
    <p:sldLayoutId id="2147483946" r:id="rId25"/>
    <p:sldLayoutId id="2147483947" r:id="rId26"/>
    <p:sldLayoutId id="2147483948" r:id="rId27"/>
    <p:sldLayoutId id="2147483949" r:id="rId28"/>
    <p:sldLayoutId id="2147483950" r:id="rId29"/>
    <p:sldLayoutId id="2147483951" r:id="rId30"/>
    <p:sldLayoutId id="2147483952" r:id="rId31"/>
    <p:sldLayoutId id="2147483954" r:id="rId32"/>
  </p:sldLayoutIdLst>
  <p:hf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555" indent="-228555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1674475" y="6597987"/>
            <a:ext cx="317979" cy="2743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03638" y="260604"/>
            <a:ext cx="11768328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pic>
        <p:nvPicPr>
          <p:cNvPr id="6" name="Picture 5" descr="eim_logo_red.gif"/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1913965" y="392659"/>
            <a:ext cx="94398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838201" y="1922933"/>
            <a:ext cx="98974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8F187A6B-6FB3-4D91-ADB0-07105BE08DFA}"/>
              </a:ext>
            </a:extLst>
          </p:cNvPr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2021 Flowserve Corporation :: Proprietary &amp; Confidential</a:t>
            </a:r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5955F454-BBBA-4E35-817F-2F13FB723F0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946" y="6035687"/>
            <a:ext cx="883708" cy="35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6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973" r:id="rId17"/>
    <p:sldLayoutId id="2147483974" r:id="rId18"/>
    <p:sldLayoutId id="2147483975" r:id="rId19"/>
    <p:sldLayoutId id="2147483976" r:id="rId20"/>
    <p:sldLayoutId id="2147483977" r:id="rId21"/>
    <p:sldLayoutId id="2147483978" r:id="rId22"/>
    <p:sldLayoutId id="2147483979" r:id="rId23"/>
  </p:sldLayoutIdLst>
  <p:hf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555" indent="-228555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674479" y="6597987"/>
            <a:ext cx="317979" cy="2743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73340" y="6653827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8C074267-D3B4-4FC0-BC5E-328B106DBF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03640" y="260604"/>
            <a:ext cx="11768329" cy="633679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465315"/>
            <a:ext cx="1264816" cy="503470"/>
          </a:xfrm>
          <a:prstGeom prst="rect">
            <a:avLst/>
          </a:prstGeom>
        </p:spPr>
      </p:pic>
      <p:pic>
        <p:nvPicPr>
          <p:cNvPr id="6" name="Picture 5" descr="eim_logo_red.gif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2"/>
            <a:ext cx="1066800" cy="159419"/>
          </a:xfrm>
          <a:prstGeom prst="rect">
            <a:avLst/>
          </a:prstGeom>
        </p:spPr>
      </p:pic>
      <p:sp>
        <p:nvSpPr>
          <p:cNvPr id="8" name="Footer Placeholder 5"/>
          <p:cNvSpPr txBox="1">
            <a:spLocks/>
          </p:cNvSpPr>
          <p:nvPr/>
        </p:nvSpPr>
        <p:spPr>
          <a:xfrm>
            <a:off x="4165600" y="6619880"/>
            <a:ext cx="3860800" cy="238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2022 Flowserve Corporation ::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1330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  <p:sldLayoutId id="2147483997" r:id="rId17"/>
    <p:sldLayoutId id="2147483998" r:id="rId18"/>
    <p:sldLayoutId id="2147483999" r:id="rId19"/>
    <p:sldLayoutId id="2147484000" r:id="rId20"/>
    <p:sldLayoutId id="2147484001" r:id="rId21"/>
    <p:sldLayoutId id="2147484002" r:id="rId22"/>
    <p:sldLayoutId id="2147484003" r:id="rId23"/>
    <p:sldLayoutId id="2147484004" r:id="rId24"/>
    <p:sldLayoutId id="2147484005" r:id="rId25"/>
    <p:sldLayoutId id="2147484006" r:id="rId26"/>
    <p:sldLayoutId id="2147484007" r:id="rId27"/>
    <p:sldLayoutId id="2147484008" r:id="rId28"/>
    <p:sldLayoutId id="2147484009" r:id="rId29"/>
    <p:sldLayoutId id="2147484010" r:id="rId30"/>
    <p:sldLayoutId id="2147484011" r:id="rId31"/>
    <p:sldLayoutId id="2147484012" r:id="rId32"/>
  </p:sldLayoutIdLst>
  <p:txStyles>
    <p:titleStyle>
      <a:lvl1pPr algn="l" defTabSz="914239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61" indent="-228561" algn="l" defTabSz="91423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1" indent="-228561" algn="l" defTabSz="9142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0" indent="-228561" algn="l" defTabSz="9142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1" algn="l" defTabSz="9142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1" indent="-228561" algn="l" defTabSz="9142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1" algn="l" defTabSz="9142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0" indent="-228561" algn="l" defTabSz="9142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0" indent="-228561" algn="l" defTabSz="9142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1" indent="-228561" algn="l" defTabSz="9142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3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3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9" algn="l" defTabSz="91423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3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3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1" algn="l" defTabSz="91423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1" algn="l" defTabSz="91423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1" algn="l" defTabSz="91423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im_logo_red.gif"/>
          <p:cNvPicPr>
            <a:picLocks noChangeAspect="1"/>
          </p:cNvPicPr>
          <p:nvPr userDrawn="1"/>
        </p:nvPicPr>
        <p:blipFill>
          <a:blip r:embed="rId1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85" y="6659230"/>
            <a:ext cx="1066800" cy="159419"/>
          </a:xfrm>
          <a:prstGeom prst="rect">
            <a:avLst/>
          </a:prstGeom>
        </p:spPr>
      </p:pic>
      <p:sp>
        <p:nvSpPr>
          <p:cNvPr id="8" name="Footer Placeholder 5"/>
          <p:cNvSpPr txBox="1">
            <a:spLocks/>
          </p:cNvSpPr>
          <p:nvPr userDrawn="1"/>
        </p:nvSpPr>
        <p:spPr>
          <a:xfrm>
            <a:off x="4165600" y="6619878"/>
            <a:ext cx="38608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2021 Flowserve Corporation :: Proprietary &amp; Confidential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838200" y="1465943"/>
            <a:ext cx="10515600" cy="4808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8C025897-DF46-4C31-9B6C-7F74EE76A6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3339" y="6653825"/>
            <a:ext cx="316555" cy="162643"/>
          </a:xfrm>
          <a:prstGeom prst="rect">
            <a:avLst/>
          </a:prstGeom>
        </p:spPr>
        <p:txBody>
          <a:bodyPr lIns="45720" tIns="22860" rIns="45720" bIns="2286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0627E49D-364B-4C3E-A9BF-27E6A29023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731656" y="161872"/>
            <a:ext cx="7099959" cy="708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23B56A-9C38-4F21-A258-FDF357DFB5C2}"/>
              </a:ext>
            </a:extLst>
          </p:cNvPr>
          <p:cNvGrpSpPr/>
          <p:nvPr userDrawn="1"/>
        </p:nvGrpSpPr>
        <p:grpSpPr>
          <a:xfrm>
            <a:off x="204575" y="0"/>
            <a:ext cx="1337310" cy="685800"/>
            <a:chOff x="304800" y="0"/>
            <a:chExt cx="1698171" cy="87085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E94A03-0ACE-4902-81B1-4092BC7CF60B}"/>
                </a:ext>
              </a:extLst>
            </p:cNvPr>
            <p:cNvSpPr/>
            <p:nvPr userDrawn="1"/>
          </p:nvSpPr>
          <p:spPr>
            <a:xfrm>
              <a:off x="304800" y="0"/>
              <a:ext cx="1698171" cy="8708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CB3937-9C2B-4D61-A6C6-BC61363FBE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477" y="183693"/>
              <a:ext cx="1264816" cy="50347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46540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  <p:sldLayoutId id="2147484048" r:id="rId13"/>
    <p:sldLayoutId id="2147484049" r:id="rId14"/>
  </p:sldLayoutIdLst>
  <p:hf hdr="0" ftr="0" dt="0"/>
  <p:txStyles>
    <p:titleStyle>
      <a:lvl1pPr algn="r" defTabSz="914217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5" indent="-228555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7.xml"/><Relationship Id="rId6" Type="http://schemas.openxmlformats.org/officeDocument/2006/relationships/image" Target="../media/image83.tiff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10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8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customerservicefcd@flowserve.com" TargetMode="External"/><Relationship Id="rId2" Type="http://schemas.openxmlformats.org/officeDocument/2006/relationships/hyperlink" Target="mailto:CVOSales@flowserve.com" TargetMode="External"/><Relationship Id="rId1" Type="http://schemas.openxmlformats.org/officeDocument/2006/relationships/slideLayout" Target="../slideLayouts/slideLayout217.xml"/><Relationship Id="rId4" Type="http://schemas.openxmlformats.org/officeDocument/2006/relationships/hyperlink" Target="mailto:Dadillon@flowserve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1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water, outdoor, sky, lake&#10;&#10;Description automatically generated">
            <a:extLst>
              <a:ext uri="{FF2B5EF4-FFF2-40B4-BE49-F238E27FC236}">
                <a16:creationId xmlns:a16="http://schemas.microsoft.com/office/drawing/2014/main" id="{7E4FBE0F-6EB7-4749-B334-0C93338CBC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2B9019-7371-4F8F-80CD-DC907EFC5B4E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44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DDFF99-4491-4E2B-A785-DFF2AFDE2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7E49D-364B-4C3E-A9BF-27E6A29023E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C507B59D-BF4B-4323-83A3-1E4BC667CCE6}"/>
              </a:ext>
            </a:extLst>
          </p:cNvPr>
          <p:cNvSpPr/>
          <p:nvPr/>
        </p:nvSpPr>
        <p:spPr>
          <a:xfrm>
            <a:off x="1537716" y="1340192"/>
            <a:ext cx="9116568" cy="4177615"/>
          </a:xfrm>
          <a:prstGeom prst="frame">
            <a:avLst>
              <a:gd name="adj1" fmla="val 500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69F4B8-A5A1-43BC-B9BD-059C65DE8A9C}"/>
              </a:ext>
            </a:extLst>
          </p:cNvPr>
          <p:cNvSpPr txBox="1"/>
          <p:nvPr/>
        </p:nvSpPr>
        <p:spPr>
          <a:xfrm>
            <a:off x="4602476" y="6106582"/>
            <a:ext cx="2987048" cy="153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PT Sans" panose="020B0503020203020204" pitchFamily="34" charset="0"/>
                <a:cs typeface="Lato" charset="0"/>
              </a:rPr>
              <a:t>WWW.FLOWSERVE.COM</a:t>
            </a:r>
          </a:p>
        </p:txBody>
      </p:sp>
      <p:pic>
        <p:nvPicPr>
          <p:cNvPr id="10" name="Picture Placeholder 13">
            <a:extLst>
              <a:ext uri="{FF2B5EF4-FFF2-40B4-BE49-F238E27FC236}">
                <a16:creationId xmlns:a16="http://schemas.microsoft.com/office/drawing/2014/main" id="{06D429A8-27AA-4DC8-8E74-73B78AFB05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81" r="-81"/>
          <a:stretch/>
        </p:blipFill>
        <p:spPr>
          <a:xfrm>
            <a:off x="4957687" y="1557475"/>
            <a:ext cx="2276627" cy="847060"/>
          </a:xfrm>
          <a:prstGeom prst="rect">
            <a:avLst/>
          </a:prstGeom>
        </p:spPr>
      </p:pic>
      <p:sp>
        <p:nvSpPr>
          <p:cNvPr id="19" name="TextBox 28">
            <a:extLst>
              <a:ext uri="{FF2B5EF4-FFF2-40B4-BE49-F238E27FC236}">
                <a16:creationId xmlns:a16="http://schemas.microsoft.com/office/drawing/2014/main" id="{9D7EB30A-7FF1-47B5-83A5-9A79BAA2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262" y="4526799"/>
            <a:ext cx="85274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PT Sans" panose="020B0503020203020204" pitchFamily="34" charset="0"/>
                <a:cs typeface="Lato" panose="020F0502020204030203"/>
              </a:rPr>
              <a:t>Commercial / Technical Presentation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59AFA5-7CDA-4168-94A5-BC71F846F037}"/>
              </a:ext>
            </a:extLst>
          </p:cNvPr>
          <p:cNvSpPr txBox="1"/>
          <p:nvPr/>
        </p:nvSpPr>
        <p:spPr>
          <a:xfrm>
            <a:off x="1832262" y="3219445"/>
            <a:ext cx="8527477" cy="492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NEW Worcester 51/52 Series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0CDA17-55CB-4E47-9265-65A6E61CC44E}"/>
              </a:ext>
            </a:extLst>
          </p:cNvPr>
          <p:cNvSpPr txBox="1"/>
          <p:nvPr/>
        </p:nvSpPr>
        <p:spPr>
          <a:xfrm>
            <a:off x="8107181" y="4790408"/>
            <a:ext cx="23312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77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James Howard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477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CC55C8-8028-47DD-A307-8C736E212AF2}"/>
              </a:ext>
            </a:extLst>
          </p:cNvPr>
          <p:cNvSpPr txBox="1"/>
          <p:nvPr/>
        </p:nvSpPr>
        <p:spPr>
          <a:xfrm>
            <a:off x="1832262" y="3712750"/>
            <a:ext cx="8527477" cy="492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Training Presentation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indoor, black, wheel&#10;&#10;Description automatically generated">
            <a:extLst>
              <a:ext uri="{FF2B5EF4-FFF2-40B4-BE49-F238E27FC236}">
                <a16:creationId xmlns:a16="http://schemas.microsoft.com/office/drawing/2014/main" id="{0C0CFB94-D846-8595-EBCA-44F29641417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611" y="1539908"/>
            <a:ext cx="3778182" cy="377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70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3F3AA3-1F4F-7176-68DC-783A46A3AC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139" y="646420"/>
            <a:ext cx="7169167" cy="588390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258C9-5E67-46E6-AD25-1155351A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7E49D-364B-4C3E-A9BF-27E6A29023E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F1922875-1485-86AC-4B1B-13C8D5E50FD9}"/>
              </a:ext>
            </a:extLst>
          </p:cNvPr>
          <p:cNvSpPr txBox="1">
            <a:spLocks/>
          </p:cNvSpPr>
          <p:nvPr/>
        </p:nvSpPr>
        <p:spPr>
          <a:xfrm>
            <a:off x="1992327" y="185270"/>
            <a:ext cx="9975850" cy="3693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r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/>
              </a:rPr>
              <a:t>Worcester </a:t>
            </a:r>
            <a:r>
              <a:rPr lang="en-US" u="sng" dirty="0">
                <a:solidFill>
                  <a:srgbClr val="FF0000"/>
                </a:solidFill>
                <a:latin typeface="Arial" panose="020B0604020202020204"/>
              </a:rPr>
              <a:t>51/52</a:t>
            </a:r>
            <a:r>
              <a:rPr lang="en-US" u="sng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/>
              </a:rPr>
              <a:t> Seat Materials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251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258C9-5E67-46E6-AD25-1155351A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7E49D-364B-4C3E-A9BF-27E6A29023E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5BFE9-DDF1-4EB3-BD45-E98D9502A00C}"/>
              </a:ext>
            </a:extLst>
          </p:cNvPr>
          <p:cNvSpPr txBox="1"/>
          <p:nvPr/>
        </p:nvSpPr>
        <p:spPr>
          <a:xfrm>
            <a:off x="5038471" y="2205149"/>
            <a:ext cx="211505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Lorem Ipsum is simply dummy text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F6E25B07-B8E8-F29E-3894-E007189C96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23682" y="124965"/>
            <a:ext cx="9975850" cy="3693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r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/>
              </a:rPr>
              <a:t>Worcester </a:t>
            </a:r>
            <a:r>
              <a:rPr lang="en-US" u="sng" dirty="0">
                <a:solidFill>
                  <a:srgbClr val="FF0000"/>
                </a:solidFill>
                <a:latin typeface="Arial" panose="020B0604020202020204"/>
              </a:rPr>
              <a:t>51/52</a:t>
            </a:r>
            <a:r>
              <a:rPr lang="en-US" u="sng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/>
              </a:rPr>
              <a:t> Technical Details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4F9BBF-C080-28A4-3757-22A6F3307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826" y="494297"/>
            <a:ext cx="6865794" cy="616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65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258C9-5E67-46E6-AD25-1155351A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7E49D-364B-4C3E-A9BF-27E6A29023E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5BFE9-DDF1-4EB3-BD45-E98D9502A00C}"/>
              </a:ext>
            </a:extLst>
          </p:cNvPr>
          <p:cNvSpPr txBox="1"/>
          <p:nvPr/>
        </p:nvSpPr>
        <p:spPr>
          <a:xfrm>
            <a:off x="5038471" y="2205149"/>
            <a:ext cx="211505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Lorem Ipsum is simply dummy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39585C-C44B-D9D8-0F8D-AB6DEF300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652" y="117476"/>
            <a:ext cx="4917696" cy="6521068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54124619-6425-6A6C-FF84-ACFDB2A4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837" y="117475"/>
            <a:ext cx="9975850" cy="365125"/>
          </a:xfrm>
        </p:spPr>
        <p:txBody>
          <a:bodyPr/>
          <a:lstStyle/>
          <a:p>
            <a:r>
              <a:rPr lang="en-US" u="sng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/>
              </a:rPr>
              <a:t>Worcester </a:t>
            </a:r>
            <a:r>
              <a:rPr lang="en-US" u="sng" dirty="0">
                <a:solidFill>
                  <a:srgbClr val="FF0000"/>
                </a:solidFill>
                <a:latin typeface="Arial" panose="020B0604020202020204"/>
              </a:rPr>
              <a:t>51/52</a:t>
            </a:r>
            <a:r>
              <a:rPr lang="en-US" u="sng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/>
              </a:rPr>
              <a:t> Materials 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E6AF75-8102-5BC6-3A0E-82D22DBF4E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730" y="1225489"/>
            <a:ext cx="4869180" cy="47179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631866-5CAB-7DCF-4B28-50E0E945D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840" y="914565"/>
            <a:ext cx="3108960" cy="24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50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258C9-5E67-46E6-AD25-1155351A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7E49D-364B-4C3E-A9BF-27E6A29023E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5BFE9-DDF1-4EB3-BD45-E98D9502A00C}"/>
              </a:ext>
            </a:extLst>
          </p:cNvPr>
          <p:cNvSpPr txBox="1"/>
          <p:nvPr/>
        </p:nvSpPr>
        <p:spPr>
          <a:xfrm>
            <a:off x="5038471" y="2205149"/>
            <a:ext cx="211505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Lorem Ipsum is simply dummy text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54124619-6425-6A6C-FF84-ACFDB2A4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837" y="117475"/>
            <a:ext cx="9975850" cy="365125"/>
          </a:xfrm>
        </p:spPr>
        <p:txBody>
          <a:bodyPr/>
          <a:lstStyle/>
          <a:p>
            <a:r>
              <a:rPr lang="en-US" u="sng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/>
              </a:rPr>
              <a:t>Worcester </a:t>
            </a:r>
            <a:r>
              <a:rPr lang="en-US" u="sng" dirty="0">
                <a:solidFill>
                  <a:srgbClr val="FF0000"/>
                </a:solidFill>
                <a:latin typeface="Arial" panose="020B0604020202020204"/>
              </a:rPr>
              <a:t>51/52</a:t>
            </a:r>
            <a:r>
              <a:rPr lang="en-US" u="sng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/>
              </a:rPr>
              <a:t> Materials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D4B93-88DC-C4CC-69CA-96930B59DF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867" y="0"/>
            <a:ext cx="4493922" cy="66202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9D5F0A-8F92-D010-E92C-C4DE820BD1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3802" y="1204766"/>
            <a:ext cx="4829239" cy="48917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91F559-18E5-52AA-4217-D4A8C79E5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723" y="836243"/>
            <a:ext cx="3125399" cy="2315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CD26E1-E9FB-7C03-BE84-DB79FB79C009}"/>
              </a:ext>
            </a:extLst>
          </p:cNvPr>
          <p:cNvSpPr txBox="1"/>
          <p:nvPr/>
        </p:nvSpPr>
        <p:spPr>
          <a:xfrm>
            <a:off x="7551833" y="6096519"/>
            <a:ext cx="3873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US" sz="1400" dirty="0"/>
              <a:t>DN150 (6”) and DN200 (8”) standard with gear</a:t>
            </a:r>
          </a:p>
        </p:txBody>
      </p:sp>
    </p:spTree>
    <p:extLst>
      <p:ext uri="{BB962C8B-B14F-4D97-AF65-F5344CB8AC3E}">
        <p14:creationId xmlns:p14="http://schemas.microsoft.com/office/powerpoint/2010/main" val="1029429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258C9-5E67-46E6-AD25-1155351A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7E49D-364B-4C3E-A9BF-27E6A29023E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5BFE9-DDF1-4EB3-BD45-E98D9502A00C}"/>
              </a:ext>
            </a:extLst>
          </p:cNvPr>
          <p:cNvSpPr txBox="1"/>
          <p:nvPr/>
        </p:nvSpPr>
        <p:spPr>
          <a:xfrm>
            <a:off x="5038471" y="2205149"/>
            <a:ext cx="211505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Lorem Ipsum is simply dummy text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1B51E02F-E910-90F5-8D09-6A82EFB3B1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7340" y="183119"/>
            <a:ext cx="9975850" cy="3693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r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/>
              </a:rPr>
              <a:t>Worcester </a:t>
            </a:r>
            <a:r>
              <a:rPr lang="en-US" u="sng" dirty="0">
                <a:solidFill>
                  <a:srgbClr val="FF0000"/>
                </a:solidFill>
                <a:latin typeface="Arial" panose="020B0604020202020204"/>
              </a:rPr>
              <a:t>51/52</a:t>
            </a:r>
            <a:r>
              <a:rPr lang="en-US" u="sng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/>
              </a:rPr>
              <a:t> Torques and MAST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F323C1-7BE9-4125-8133-DD5B382391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9"/>
          <a:stretch/>
        </p:blipFill>
        <p:spPr>
          <a:xfrm>
            <a:off x="607512" y="779446"/>
            <a:ext cx="10976975" cy="570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62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258C9-5E67-46E6-AD25-1155351A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7E49D-364B-4C3E-A9BF-27E6A29023E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5BFE9-DDF1-4EB3-BD45-E98D9502A00C}"/>
              </a:ext>
            </a:extLst>
          </p:cNvPr>
          <p:cNvSpPr txBox="1"/>
          <p:nvPr/>
        </p:nvSpPr>
        <p:spPr>
          <a:xfrm>
            <a:off x="5038471" y="2205149"/>
            <a:ext cx="211505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Lorem Ipsum is simply dummy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DD73A6-D1E5-4304-68BB-EE9DE546BE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1046"/>
            <a:ext cx="12204846" cy="2208715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E61F8B12-3447-0AC0-E370-74C6C32BF0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84097" y="82829"/>
            <a:ext cx="9975850" cy="3693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r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/>
              </a:rPr>
              <a:t>Worcester </a:t>
            </a:r>
            <a:r>
              <a:rPr lang="en-US" u="sng" dirty="0">
                <a:solidFill>
                  <a:srgbClr val="FF0000"/>
                </a:solidFill>
                <a:latin typeface="Arial" panose="020B0604020202020204"/>
              </a:rPr>
              <a:t>51/52</a:t>
            </a:r>
            <a:r>
              <a:rPr lang="en-US" u="sng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/>
              </a:rPr>
              <a:t> FMK Models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1ECFB3-2BE1-95D8-5F02-CC0BB1303FF7}"/>
              </a:ext>
            </a:extLst>
          </p:cNvPr>
          <p:cNvSpPr txBox="1"/>
          <p:nvPr/>
        </p:nvSpPr>
        <p:spPr>
          <a:xfrm>
            <a:off x="457745" y="6160793"/>
            <a:ext cx="11302202" cy="338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US" sz="1600" dirty="0">
                <a:solidFill>
                  <a:schemeClr val="bg1"/>
                </a:solidFill>
              </a:rPr>
              <a:t>Mounting dimensions are outlined in product brochure for FMK creation when not using Worcester brackets and actuators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BCE588-E656-E024-124F-452BA77145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216" y="3009761"/>
            <a:ext cx="2203014" cy="315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12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258C9-5E67-46E6-AD25-1155351A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7E49D-364B-4C3E-A9BF-27E6A29023E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5BFE9-DDF1-4EB3-BD45-E98D9502A00C}"/>
              </a:ext>
            </a:extLst>
          </p:cNvPr>
          <p:cNvSpPr txBox="1"/>
          <p:nvPr/>
        </p:nvSpPr>
        <p:spPr>
          <a:xfrm>
            <a:off x="5038471" y="2205149"/>
            <a:ext cx="211505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Lorem Ipsum is simply dummy text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635CD4C-A3CB-ACEA-4F83-046632E807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22514" y="68851"/>
            <a:ext cx="9975850" cy="3693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r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/>
              </a:rPr>
              <a:t>Worcester </a:t>
            </a:r>
            <a:r>
              <a:rPr lang="en-US" u="sng" dirty="0">
                <a:solidFill>
                  <a:srgbClr val="FF0000"/>
                </a:solidFill>
                <a:latin typeface="Arial" panose="020B0604020202020204"/>
              </a:rPr>
              <a:t>51/52</a:t>
            </a:r>
            <a:r>
              <a:rPr lang="en-US" u="sng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/>
              </a:rPr>
              <a:t> Updated Product Coding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F4D55B-D34B-ECCF-8793-5FD7B493CF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916" y="648046"/>
            <a:ext cx="6052167" cy="573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869EB9D-0D8D-F624-9ECB-F9FE013E69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73" y="1580197"/>
            <a:ext cx="3561669" cy="41708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5CD7E34-39EC-9A04-2A2D-265692EB6C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343" y="1580197"/>
            <a:ext cx="1684069" cy="5137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EDAF1BB-24F7-7B8C-D9AF-4D7D6D91279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2022" y="1580197"/>
            <a:ext cx="3366770" cy="42511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EA18C56-6633-9887-400D-C9C354A734E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2402" y="1580197"/>
            <a:ext cx="2710189" cy="20869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830BA77-E3BC-030B-F8B4-5FBFA93D418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2402" y="5277803"/>
            <a:ext cx="2941582" cy="103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00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2D21DB3E-6D56-B2E4-F137-3E2570B768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1575" y="181061"/>
            <a:ext cx="9976565" cy="3693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r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/>
              </a:rPr>
              <a:t>Worcester </a:t>
            </a:r>
            <a:r>
              <a:rPr lang="en-US" u="sng" dirty="0">
                <a:solidFill>
                  <a:srgbClr val="FF0000"/>
                </a:solidFill>
                <a:latin typeface="Arial" panose="020B0604020202020204"/>
              </a:rPr>
              <a:t>51/52</a:t>
            </a:r>
            <a:r>
              <a:rPr lang="en-US" u="sng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/>
              </a:rPr>
              <a:t> Site Manufacturing and Availability 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258C9-5E67-46E6-AD25-1155351A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7E49D-364B-4C3E-A9BF-27E6A29023E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5BFE9-DDF1-4EB3-BD45-E98D9502A00C}"/>
              </a:ext>
            </a:extLst>
          </p:cNvPr>
          <p:cNvSpPr txBox="1"/>
          <p:nvPr/>
        </p:nvSpPr>
        <p:spPr>
          <a:xfrm>
            <a:off x="5038471" y="2205149"/>
            <a:ext cx="211505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Lorem Ipsum is simply dummy text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3359C3C-FE6E-6E6F-D0BB-C5184C63365C}"/>
              </a:ext>
            </a:extLst>
          </p:cNvPr>
          <p:cNvSpPr/>
          <p:nvPr/>
        </p:nvSpPr>
        <p:spPr>
          <a:xfrm>
            <a:off x="600329" y="868646"/>
            <a:ext cx="3276600" cy="56102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/>
              <a:t>MM Nagar, India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DN15 – DN 200 (1/2” – 8”)</a:t>
            </a:r>
          </a:p>
          <a:p>
            <a:pPr algn="ctr"/>
            <a:r>
              <a:rPr lang="en-US" dirty="0"/>
              <a:t>Class 150 / 300</a:t>
            </a:r>
          </a:p>
          <a:p>
            <a:pPr algn="ctr"/>
            <a:r>
              <a:rPr lang="en-US" dirty="0"/>
              <a:t>Carbon and Stainless Steel </a:t>
            </a:r>
          </a:p>
          <a:p>
            <a:pPr algn="ctr"/>
            <a:r>
              <a:rPr lang="en-US" dirty="0"/>
              <a:t>Seats: PTFE / RTFE / </a:t>
            </a:r>
            <a:r>
              <a:rPr lang="en-US" dirty="0" err="1"/>
              <a:t>Fluorofill</a:t>
            </a:r>
            <a:r>
              <a:rPr lang="en-US" dirty="0"/>
              <a:t>/</a:t>
            </a:r>
            <a:r>
              <a:rPr lang="en-US" dirty="0" err="1"/>
              <a:t>Polyfill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Delivery (Ex Works): </a:t>
            </a:r>
          </a:p>
          <a:p>
            <a:pPr algn="ctr"/>
            <a:r>
              <a:rPr lang="en-US" dirty="0"/>
              <a:t>Projects: 16-18 weeks </a:t>
            </a:r>
          </a:p>
          <a:p>
            <a:pPr algn="ctr"/>
            <a:r>
              <a:rPr lang="en-US" dirty="0"/>
              <a:t>MRO: 12 weeks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Consult MMN </a:t>
            </a:r>
            <a:r>
              <a:rPr lang="en-US" dirty="0" err="1"/>
              <a:t>ComOps</a:t>
            </a:r>
            <a:r>
              <a:rPr lang="en-US" dirty="0"/>
              <a:t> for other materials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99626A-D774-18CD-45C4-39A8D5D223B3}"/>
              </a:ext>
            </a:extLst>
          </p:cNvPr>
          <p:cNvSpPr/>
          <p:nvPr/>
        </p:nvSpPr>
        <p:spPr>
          <a:xfrm>
            <a:off x="4391152" y="868647"/>
            <a:ext cx="3276600" cy="56102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/>
              <a:t>Cookeville, TN USA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DN15 – DN 200 (1/2” – 8”)</a:t>
            </a:r>
          </a:p>
          <a:p>
            <a:pPr algn="ctr"/>
            <a:r>
              <a:rPr lang="en-US" dirty="0"/>
              <a:t>Class 150 / 300</a:t>
            </a:r>
          </a:p>
          <a:p>
            <a:pPr algn="ctr"/>
            <a:r>
              <a:rPr lang="en-US" dirty="0"/>
              <a:t>Carbon and Stainless Steel </a:t>
            </a:r>
          </a:p>
          <a:p>
            <a:pPr algn="ctr"/>
            <a:r>
              <a:rPr lang="en-US" dirty="0"/>
              <a:t>Seats: PTFE / RTFE / </a:t>
            </a:r>
            <a:r>
              <a:rPr lang="en-US" dirty="0" err="1"/>
              <a:t>Fluorofill</a:t>
            </a:r>
            <a:r>
              <a:rPr lang="en-US" dirty="0"/>
              <a:t>/</a:t>
            </a:r>
            <a:r>
              <a:rPr lang="en-US" dirty="0" err="1"/>
              <a:t>Polyfill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Specials and Engineered to Order Configurations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Delivery (Ex Works): </a:t>
            </a:r>
          </a:p>
          <a:p>
            <a:pPr algn="ctr"/>
            <a:r>
              <a:rPr lang="en-US" dirty="0"/>
              <a:t>Projects: 20 weeks </a:t>
            </a:r>
          </a:p>
          <a:p>
            <a:pPr algn="ctr"/>
            <a:r>
              <a:rPr lang="en-US" dirty="0"/>
              <a:t>MRO: 6-8 weeks beginning in June 2023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Consult Cookeville </a:t>
            </a:r>
            <a:r>
              <a:rPr lang="en-US" dirty="0" err="1"/>
              <a:t>ComOps</a:t>
            </a:r>
            <a:r>
              <a:rPr lang="en-US" dirty="0"/>
              <a:t> for other materials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A35B05-EE4A-0D74-30F7-4206A0EB49F8}"/>
              </a:ext>
            </a:extLst>
          </p:cNvPr>
          <p:cNvSpPr/>
          <p:nvPr/>
        </p:nvSpPr>
        <p:spPr>
          <a:xfrm>
            <a:off x="8181975" y="868647"/>
            <a:ext cx="3276600" cy="56102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/>
              <a:t>Haywards Heath, UK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DN15 – DN 200 (1/2” – 8”)</a:t>
            </a:r>
          </a:p>
          <a:p>
            <a:pPr algn="ctr"/>
            <a:r>
              <a:rPr lang="en-US" dirty="0"/>
              <a:t>Class 150 / 300</a:t>
            </a:r>
          </a:p>
          <a:p>
            <a:pPr algn="ctr"/>
            <a:r>
              <a:rPr lang="en-US" dirty="0"/>
              <a:t>Carbon and Stainless Steel </a:t>
            </a:r>
          </a:p>
          <a:p>
            <a:pPr algn="ctr"/>
            <a:r>
              <a:rPr lang="en-US" dirty="0"/>
              <a:t>Seats: PTFE / RTFE / </a:t>
            </a:r>
            <a:r>
              <a:rPr lang="en-US" dirty="0" err="1"/>
              <a:t>Fluorofill</a:t>
            </a:r>
            <a:r>
              <a:rPr lang="en-US" dirty="0"/>
              <a:t>/</a:t>
            </a:r>
            <a:r>
              <a:rPr lang="en-US" dirty="0" err="1"/>
              <a:t>Polyfill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Specials and Engineered to Order Configurations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Delivery (Ex Works): </a:t>
            </a:r>
          </a:p>
          <a:p>
            <a:pPr algn="ctr"/>
            <a:r>
              <a:rPr lang="en-US" dirty="0"/>
              <a:t>Projects: 20 weeks </a:t>
            </a:r>
          </a:p>
          <a:p>
            <a:pPr algn="ctr"/>
            <a:r>
              <a:rPr lang="en-US" dirty="0"/>
              <a:t>MRO: 6-8 weeks beginning in April 2023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Consult Haywards Heath </a:t>
            </a:r>
            <a:r>
              <a:rPr lang="en-US" dirty="0" err="1"/>
              <a:t>ComOps</a:t>
            </a:r>
            <a:r>
              <a:rPr lang="en-US" dirty="0"/>
              <a:t> for other materials</a:t>
            </a:r>
          </a:p>
        </p:txBody>
      </p:sp>
    </p:spTree>
    <p:extLst>
      <p:ext uri="{BB962C8B-B14F-4D97-AF65-F5344CB8AC3E}">
        <p14:creationId xmlns:p14="http://schemas.microsoft.com/office/powerpoint/2010/main" val="2060270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D4C0C2-EFDB-4D4E-8269-FC33F0186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407" y="182889"/>
            <a:ext cx="9976565" cy="365675"/>
          </a:xfrm>
        </p:spPr>
        <p:txBody>
          <a:bodyPr/>
          <a:lstStyle/>
          <a:p>
            <a:r>
              <a:rPr lang="en-US" u="sng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/>
              </a:rPr>
              <a:t>Worcester </a:t>
            </a:r>
            <a:r>
              <a:rPr lang="en-US" u="sng" dirty="0">
                <a:solidFill>
                  <a:srgbClr val="FF0000"/>
                </a:solidFill>
                <a:latin typeface="Arial" panose="020B0604020202020204"/>
              </a:rPr>
              <a:t>51/52</a:t>
            </a:r>
            <a:r>
              <a:rPr lang="en-US" u="sng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/>
              </a:rPr>
              <a:t> Applications / Industries  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258C9-5E67-46E6-AD25-1155351A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7E49D-364B-4C3E-A9BF-27E6A29023E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5BFE9-DDF1-4EB3-BD45-E98D9502A00C}"/>
              </a:ext>
            </a:extLst>
          </p:cNvPr>
          <p:cNvSpPr txBox="1"/>
          <p:nvPr/>
        </p:nvSpPr>
        <p:spPr>
          <a:xfrm>
            <a:off x="5038471" y="2205149"/>
            <a:ext cx="211505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Lorem Ipsum is simply dummy text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AFFB93-8AE3-A4EC-76E3-79D5940BE71A}"/>
              </a:ext>
            </a:extLst>
          </p:cNvPr>
          <p:cNvSpPr/>
          <p:nvPr/>
        </p:nvSpPr>
        <p:spPr>
          <a:xfrm>
            <a:off x="877422" y="1165412"/>
            <a:ext cx="10437156" cy="52891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4925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Applications/Industries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Chemical processing		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Thermal fluids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Oxygen services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Ammonia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Chlorine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Hydrogen peroxide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Phosgene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Petrochemicals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BTX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Ethylene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Polyolefins/aromatics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Gasification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Hydrogen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Liquefied natural gas (LNG)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Steam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industries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Defense / Aerospace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Food and beverage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Industrial gases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Pharmaceuticals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200">
              <a:defRPr/>
            </a:pPr>
            <a:endParaRPr lang="en-US" sz="2400" kern="0" dirty="0">
              <a:solidFill>
                <a:srgbClr val="FF0000"/>
              </a:solidFill>
              <a:latin typeface="Arial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5F56D-4F5A-752F-BED7-D2DC7A1F6C38}"/>
              </a:ext>
            </a:extLst>
          </p:cNvPr>
          <p:cNvSpPr txBox="1"/>
          <p:nvPr/>
        </p:nvSpPr>
        <p:spPr>
          <a:xfrm>
            <a:off x="4724402" y="2748171"/>
            <a:ext cx="5943600" cy="212365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US" sz="1800" kern="0" dirty="0">
                <a:latin typeface="Arial" panose="020B0604020202020204"/>
              </a:rPr>
              <a:t>These are only </a:t>
            </a:r>
            <a:r>
              <a:rPr lang="en-US" sz="1800" kern="0">
                <a:latin typeface="Arial" panose="020B0604020202020204"/>
              </a:rPr>
              <a:t>a few, </a:t>
            </a:r>
            <a:r>
              <a:rPr lang="en-US" sz="1800" kern="0" dirty="0">
                <a:latin typeface="Arial" panose="020B0604020202020204"/>
              </a:rPr>
              <a:t>the application opportunities are</a:t>
            </a:r>
          </a:p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US" sz="1800" kern="0" dirty="0">
                <a:latin typeface="Arial" panose="020B0604020202020204"/>
              </a:rPr>
              <a:t> vast for flanged ball valves with global certifications and</a:t>
            </a:r>
          </a:p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US" sz="1800" kern="0" dirty="0">
                <a:latin typeface="Arial" panose="020B0604020202020204"/>
              </a:rPr>
              <a:t> enhanced features that are contained in the</a:t>
            </a:r>
          </a:p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US" sz="1800" kern="0" dirty="0">
                <a:latin typeface="Arial" panose="020B0604020202020204"/>
              </a:rPr>
              <a:t> re-engineered 51/52</a:t>
            </a:r>
            <a:endParaRPr lang="en-US" dirty="0">
              <a:solidFill>
                <a:srgbClr val="9084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82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258C9-5E67-46E6-AD25-1155351A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7E49D-364B-4C3E-A9BF-27E6A29023E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5BFE9-DDF1-4EB3-BD45-E98D9502A00C}"/>
              </a:ext>
            </a:extLst>
          </p:cNvPr>
          <p:cNvSpPr txBox="1"/>
          <p:nvPr/>
        </p:nvSpPr>
        <p:spPr>
          <a:xfrm>
            <a:off x="5038471" y="2205149"/>
            <a:ext cx="211505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Lorem Ipsum is simply dummy text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4D3A45-B594-4F49-0764-3B3E2AEA0822}"/>
              </a:ext>
            </a:extLst>
          </p:cNvPr>
          <p:cNvSpPr txBox="1">
            <a:spLocks/>
          </p:cNvSpPr>
          <p:nvPr/>
        </p:nvSpPr>
        <p:spPr>
          <a:xfrm>
            <a:off x="1813950" y="367859"/>
            <a:ext cx="9976565" cy="365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/>
              <a:t>Worcester </a:t>
            </a:r>
            <a:r>
              <a:rPr lang="en-US" u="sng">
                <a:solidFill>
                  <a:srgbClr val="FF0000"/>
                </a:solidFill>
              </a:rPr>
              <a:t>51/52</a:t>
            </a:r>
            <a:r>
              <a:rPr lang="en-US" u="sng"/>
              <a:t> </a:t>
            </a:r>
            <a:r>
              <a:rPr lang="en-US" u="sng" dirty="0"/>
              <a:t>Closing Takeaways</a:t>
            </a:r>
            <a:r>
              <a:rPr lang="en-US" u="sng"/>
              <a:t> </a:t>
            </a:r>
            <a:endParaRPr lang="en-US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82378-4EE6-9EC3-59A0-D3D8AB9EB453}"/>
              </a:ext>
            </a:extLst>
          </p:cNvPr>
          <p:cNvSpPr txBox="1"/>
          <p:nvPr/>
        </p:nvSpPr>
        <p:spPr>
          <a:xfrm>
            <a:off x="-51459" y="808150"/>
            <a:ext cx="11978364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0">
              <a:buNone/>
            </a:pPr>
            <a:r>
              <a:rPr lang="en-US" b="1" dirty="0">
                <a:solidFill>
                  <a:srgbClr val="FF0000"/>
                </a:solidFill>
              </a:rPr>
              <a:t>Highlights:</a:t>
            </a:r>
          </a:p>
          <a:p>
            <a:pPr marL="513557" lvl="2"/>
            <a:endParaRPr lang="en-US" sz="1400" dirty="0"/>
          </a:p>
          <a:p>
            <a:pPr marL="856457" lvl="2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Compliant to the most recent editions of globally recognized &amp; accepted product certifications</a:t>
            </a:r>
          </a:p>
          <a:p>
            <a:pPr marL="856457" lvl="2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Standardized product coding - Identical product coding regardless of global location</a:t>
            </a:r>
          </a:p>
          <a:p>
            <a:pPr marL="856457" lvl="2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Firesafe design and configuration as standard offering</a:t>
            </a:r>
          </a:p>
          <a:p>
            <a:pPr marL="856457" lvl="2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Special Configurations, engineered solutions and other alloys available</a:t>
            </a:r>
          </a:p>
          <a:p>
            <a:pPr marL="856457" lvl="2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Live-loaded stem packing as standard offering</a:t>
            </a:r>
          </a:p>
          <a:p>
            <a:pPr marL="856457" lvl="2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Stronger duplex stem as standard material offering</a:t>
            </a:r>
          </a:p>
          <a:p>
            <a:pPr marL="856457" lvl="2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Valves compliant and certified to Shell DVT requirements</a:t>
            </a:r>
          </a:p>
          <a:p>
            <a:pPr marL="856457" lvl="2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Optional O-Ring Stem Sealing</a:t>
            </a:r>
          </a:p>
          <a:p>
            <a:pPr marL="856457" lvl="2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Threaded end plug as standard</a:t>
            </a:r>
          </a:p>
          <a:p>
            <a:pPr marL="856457" lvl="2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Locking handles standard on all sizes up to 4” / Gear standard on 6” and 8”</a:t>
            </a:r>
          </a:p>
          <a:p>
            <a:pPr marL="513557" lvl="2">
              <a:spcAft>
                <a:spcPts val="1800"/>
              </a:spcAft>
            </a:pPr>
            <a:endParaRPr lang="en-US" dirty="0"/>
          </a:p>
          <a:p>
            <a:pPr marL="513557" lvl="2">
              <a:spcAft>
                <a:spcPts val="1800"/>
              </a:spcAft>
            </a:pPr>
            <a:endParaRPr lang="en-US" sz="1400" dirty="0"/>
          </a:p>
          <a:p>
            <a:pPr marL="856457" lvl="2" indent="-34290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029157-F99B-62E3-AB32-2924E4CFAC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245" y="1971539"/>
            <a:ext cx="4226120" cy="401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5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EA23-F76C-42F8-99BA-0C7B509A9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000" dirty="0"/>
              <a:t>Flowserve at a Glance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9A0A26-B755-463F-94DA-689099DA5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7E49D-364B-4C3E-A9BF-27E6A29023E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5A4FEA-8C81-41FC-9632-1F261A2749A2}"/>
              </a:ext>
            </a:extLst>
          </p:cNvPr>
          <p:cNvGrpSpPr/>
          <p:nvPr/>
        </p:nvGrpSpPr>
        <p:grpSpPr>
          <a:xfrm>
            <a:off x="3363773" y="894411"/>
            <a:ext cx="5491470" cy="5476844"/>
            <a:chOff x="3552464" y="1190127"/>
            <a:chExt cx="5114088" cy="510046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88F440C-43CF-4582-93E7-CD38C282C7B3}"/>
                </a:ext>
              </a:extLst>
            </p:cNvPr>
            <p:cNvSpPr/>
            <p:nvPr/>
          </p:nvSpPr>
          <p:spPr bwMode="auto">
            <a:xfrm>
              <a:off x="3641112" y="1283316"/>
              <a:ext cx="4918688" cy="4914090"/>
            </a:xfrm>
            <a:prstGeom prst="ellipse">
              <a:avLst/>
            </a:prstGeom>
            <a:solidFill>
              <a:schemeClr val="bg1">
                <a:alpha val="92000"/>
              </a:schemeClr>
            </a:solidFill>
            <a:ln w="28575">
              <a:noFill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marL="0" marR="0" lvl="0" indent="0" algn="ctr" defTabSz="825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Gill Sans Light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67B099D-D95D-4A0E-B8F4-D10C022DCA51}"/>
                </a:ext>
              </a:extLst>
            </p:cNvPr>
            <p:cNvGrpSpPr/>
            <p:nvPr/>
          </p:nvGrpSpPr>
          <p:grpSpPr>
            <a:xfrm>
              <a:off x="3552464" y="1190127"/>
              <a:ext cx="5100470" cy="5100468"/>
              <a:chOff x="2814320" y="1032752"/>
              <a:chExt cx="3511296" cy="3511296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7E70278-234C-4CBF-99CD-4CE75551C3A9}"/>
                  </a:ext>
                </a:extLst>
              </p:cNvPr>
              <p:cNvGrpSpPr/>
              <p:nvPr/>
            </p:nvGrpSpPr>
            <p:grpSpPr>
              <a:xfrm>
                <a:off x="2814320" y="1032752"/>
                <a:ext cx="3511296" cy="3511296"/>
                <a:chOff x="3110650" y="1330960"/>
                <a:chExt cx="3227500" cy="3223742"/>
              </a:xfrm>
            </p:grpSpPr>
            <p:sp>
              <p:nvSpPr>
                <p:cNvPr id="39" name="Freeform 26">
                  <a:extLst>
                    <a:ext uri="{FF2B5EF4-FFF2-40B4-BE49-F238E27FC236}">
                      <a16:creationId xmlns:a16="http://schemas.microsoft.com/office/drawing/2014/main" id="{27B6CD78-AB69-49DB-891E-E85701E927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91950" y="1330960"/>
                  <a:ext cx="1294753" cy="1437361"/>
                </a:xfrm>
                <a:custGeom>
                  <a:avLst/>
                  <a:gdLst>
                    <a:gd name="T0" fmla="*/ 0 w 1161"/>
                    <a:gd name="T1" fmla="*/ 0 h 1287"/>
                    <a:gd name="T2" fmla="*/ 0 w 1161"/>
                    <a:gd name="T3" fmla="*/ 1101 h 1287"/>
                    <a:gd name="T4" fmla="*/ 208 w 1161"/>
                    <a:gd name="T5" fmla="*/ 1221 h 1287"/>
                    <a:gd name="T6" fmla="*/ 1161 w 1161"/>
                    <a:gd name="T7" fmla="*/ 671 h 1287"/>
                    <a:gd name="T8" fmla="*/ 0 w 1161"/>
                    <a:gd name="T9" fmla="*/ 0 h 12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1" h="1287">
                      <a:moveTo>
                        <a:pt x="0" y="0"/>
                      </a:moveTo>
                      <a:cubicBezTo>
                        <a:pt x="0" y="1101"/>
                        <a:pt x="0" y="1101"/>
                        <a:pt x="0" y="1101"/>
                      </a:cubicBezTo>
                      <a:cubicBezTo>
                        <a:pt x="0" y="1234"/>
                        <a:pt x="93" y="1287"/>
                        <a:pt x="208" y="1221"/>
                      </a:cubicBezTo>
                      <a:cubicBezTo>
                        <a:pt x="1161" y="671"/>
                        <a:pt x="1161" y="671"/>
                        <a:pt x="1161" y="671"/>
                      </a:cubicBezTo>
                      <a:cubicBezTo>
                        <a:pt x="914" y="283"/>
                        <a:pt x="488" y="20"/>
                        <a:pt x="0" y="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27">
                  <a:extLst>
                    <a:ext uri="{FF2B5EF4-FFF2-40B4-BE49-F238E27FC236}">
                      <a16:creationId xmlns:a16="http://schemas.microsoft.com/office/drawing/2014/main" id="{4866B953-21CE-4477-B442-DD104B11A8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91950" y="3121094"/>
                  <a:ext cx="1294753" cy="1433608"/>
                </a:xfrm>
                <a:custGeom>
                  <a:avLst/>
                  <a:gdLst>
                    <a:gd name="T0" fmla="*/ 208 w 1161"/>
                    <a:gd name="T1" fmla="*/ 66 h 1286"/>
                    <a:gd name="T2" fmla="*/ 0 w 1161"/>
                    <a:gd name="T3" fmla="*/ 186 h 1286"/>
                    <a:gd name="T4" fmla="*/ 0 w 1161"/>
                    <a:gd name="T5" fmla="*/ 1286 h 1286"/>
                    <a:gd name="T6" fmla="*/ 1161 w 1161"/>
                    <a:gd name="T7" fmla="*/ 616 h 1286"/>
                    <a:gd name="T8" fmla="*/ 208 w 1161"/>
                    <a:gd name="T9" fmla="*/ 66 h 1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1" h="1286">
                      <a:moveTo>
                        <a:pt x="208" y="66"/>
                      </a:moveTo>
                      <a:cubicBezTo>
                        <a:pt x="93" y="0"/>
                        <a:pt x="0" y="53"/>
                        <a:pt x="0" y="186"/>
                      </a:cubicBezTo>
                      <a:cubicBezTo>
                        <a:pt x="0" y="1286"/>
                        <a:pt x="0" y="1286"/>
                        <a:pt x="0" y="1286"/>
                      </a:cubicBezTo>
                      <a:cubicBezTo>
                        <a:pt x="488" y="1266"/>
                        <a:pt x="914" y="1004"/>
                        <a:pt x="1161" y="616"/>
                      </a:cubicBezTo>
                      <a:lnTo>
                        <a:pt x="208" y="66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28">
                  <a:extLst>
                    <a:ext uri="{FF2B5EF4-FFF2-40B4-BE49-F238E27FC236}">
                      <a16:creationId xmlns:a16="http://schemas.microsoft.com/office/drawing/2014/main" id="{4B523EC7-97DC-4E30-A05D-4135750745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2095" y="1330960"/>
                  <a:ext cx="1294753" cy="1437361"/>
                </a:xfrm>
                <a:custGeom>
                  <a:avLst/>
                  <a:gdLst>
                    <a:gd name="T0" fmla="*/ 0 w 1161"/>
                    <a:gd name="T1" fmla="*/ 671 h 1287"/>
                    <a:gd name="T2" fmla="*/ 953 w 1161"/>
                    <a:gd name="T3" fmla="*/ 1221 h 1287"/>
                    <a:gd name="T4" fmla="*/ 1161 w 1161"/>
                    <a:gd name="T5" fmla="*/ 1101 h 1287"/>
                    <a:gd name="T6" fmla="*/ 1161 w 1161"/>
                    <a:gd name="T7" fmla="*/ 0 h 1287"/>
                    <a:gd name="T8" fmla="*/ 0 w 1161"/>
                    <a:gd name="T9" fmla="*/ 671 h 12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1" h="1287">
                      <a:moveTo>
                        <a:pt x="0" y="671"/>
                      </a:moveTo>
                      <a:cubicBezTo>
                        <a:pt x="953" y="1221"/>
                        <a:pt x="953" y="1221"/>
                        <a:pt x="953" y="1221"/>
                      </a:cubicBezTo>
                      <a:cubicBezTo>
                        <a:pt x="1068" y="1287"/>
                        <a:pt x="1161" y="1234"/>
                        <a:pt x="1161" y="1101"/>
                      </a:cubicBezTo>
                      <a:cubicBezTo>
                        <a:pt x="1161" y="0"/>
                        <a:pt x="1161" y="0"/>
                        <a:pt x="1161" y="0"/>
                      </a:cubicBezTo>
                      <a:cubicBezTo>
                        <a:pt x="673" y="20"/>
                        <a:pt x="247" y="283"/>
                        <a:pt x="0" y="671"/>
                      </a:cubicBezTo>
                      <a:close/>
                    </a:path>
                  </a:pathLst>
                </a:custGeom>
                <a:solidFill>
                  <a:schemeClr val="bg2">
                    <a:lumMod val="10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29">
                  <a:extLst>
                    <a:ext uri="{FF2B5EF4-FFF2-40B4-BE49-F238E27FC236}">
                      <a16:creationId xmlns:a16="http://schemas.microsoft.com/office/drawing/2014/main" id="{9859D8CD-0270-45A4-9CDD-A7018EB881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2095" y="3121094"/>
                  <a:ext cx="1294753" cy="1433608"/>
                </a:xfrm>
                <a:custGeom>
                  <a:avLst/>
                  <a:gdLst>
                    <a:gd name="T0" fmla="*/ 1161 w 1161"/>
                    <a:gd name="T1" fmla="*/ 1286 h 1286"/>
                    <a:gd name="T2" fmla="*/ 1161 w 1161"/>
                    <a:gd name="T3" fmla="*/ 186 h 1286"/>
                    <a:gd name="T4" fmla="*/ 953 w 1161"/>
                    <a:gd name="T5" fmla="*/ 66 h 1286"/>
                    <a:gd name="T6" fmla="*/ 0 w 1161"/>
                    <a:gd name="T7" fmla="*/ 616 h 1286"/>
                    <a:gd name="T8" fmla="*/ 1161 w 1161"/>
                    <a:gd name="T9" fmla="*/ 1286 h 1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1" h="1286">
                      <a:moveTo>
                        <a:pt x="1161" y="1286"/>
                      </a:moveTo>
                      <a:cubicBezTo>
                        <a:pt x="1161" y="186"/>
                        <a:pt x="1161" y="186"/>
                        <a:pt x="1161" y="186"/>
                      </a:cubicBezTo>
                      <a:cubicBezTo>
                        <a:pt x="1161" y="53"/>
                        <a:pt x="1068" y="0"/>
                        <a:pt x="953" y="66"/>
                      </a:cubicBezTo>
                      <a:cubicBezTo>
                        <a:pt x="0" y="616"/>
                        <a:pt x="0" y="616"/>
                        <a:pt x="0" y="616"/>
                      </a:cubicBezTo>
                      <a:cubicBezTo>
                        <a:pt x="247" y="1004"/>
                        <a:pt x="673" y="1266"/>
                        <a:pt x="1161" y="1286"/>
                      </a:cubicBezTo>
                      <a:close/>
                    </a:path>
                  </a:pathLst>
                </a:custGeom>
                <a:solidFill>
                  <a:srgbClr val="2C2C2C"/>
                </a:solidFill>
                <a:ln>
                  <a:noFill/>
                </a:ln>
                <a:effec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30">
                  <a:extLst>
                    <a:ext uri="{FF2B5EF4-FFF2-40B4-BE49-F238E27FC236}">
                      <a16:creationId xmlns:a16="http://schemas.microsoft.com/office/drawing/2014/main" id="{3EF5C3B3-DF58-4A5B-8940-D6686E1C9F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0650" y="2197881"/>
                  <a:ext cx="1377317" cy="1493654"/>
                </a:xfrm>
                <a:custGeom>
                  <a:avLst/>
                  <a:gdLst>
                    <a:gd name="T0" fmla="*/ 0 w 1233"/>
                    <a:gd name="T1" fmla="*/ 670 h 1340"/>
                    <a:gd name="T2" fmla="*/ 165 w 1233"/>
                    <a:gd name="T3" fmla="*/ 1340 h 1340"/>
                    <a:gd name="T4" fmla="*/ 1118 w 1233"/>
                    <a:gd name="T5" fmla="*/ 790 h 1340"/>
                    <a:gd name="T6" fmla="*/ 1118 w 1233"/>
                    <a:gd name="T7" fmla="*/ 550 h 1340"/>
                    <a:gd name="T8" fmla="*/ 165 w 1233"/>
                    <a:gd name="T9" fmla="*/ 0 h 1340"/>
                    <a:gd name="T10" fmla="*/ 0 w 1233"/>
                    <a:gd name="T11" fmla="*/ 670 h 1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33" h="1340">
                      <a:moveTo>
                        <a:pt x="0" y="670"/>
                      </a:moveTo>
                      <a:cubicBezTo>
                        <a:pt x="0" y="912"/>
                        <a:pt x="60" y="1140"/>
                        <a:pt x="165" y="1340"/>
                      </a:cubicBezTo>
                      <a:cubicBezTo>
                        <a:pt x="1118" y="790"/>
                        <a:pt x="1118" y="790"/>
                        <a:pt x="1118" y="790"/>
                      </a:cubicBezTo>
                      <a:cubicBezTo>
                        <a:pt x="1233" y="724"/>
                        <a:pt x="1233" y="616"/>
                        <a:pt x="1118" y="550"/>
                      </a:cubicBezTo>
                      <a:cubicBezTo>
                        <a:pt x="165" y="0"/>
                        <a:pt x="165" y="0"/>
                        <a:pt x="165" y="0"/>
                      </a:cubicBezTo>
                      <a:cubicBezTo>
                        <a:pt x="60" y="200"/>
                        <a:pt x="0" y="428"/>
                        <a:pt x="0" y="67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31">
                  <a:extLst>
                    <a:ext uri="{FF2B5EF4-FFF2-40B4-BE49-F238E27FC236}">
                      <a16:creationId xmlns:a16="http://schemas.microsoft.com/office/drawing/2014/main" id="{AF2AD4D2-32B7-4E37-B18E-C33290EAF3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60833" y="2197881"/>
                  <a:ext cx="1377317" cy="1493654"/>
                </a:xfrm>
                <a:custGeom>
                  <a:avLst/>
                  <a:gdLst>
                    <a:gd name="T0" fmla="*/ 1233 w 1233"/>
                    <a:gd name="T1" fmla="*/ 670 h 1340"/>
                    <a:gd name="T2" fmla="*/ 1068 w 1233"/>
                    <a:gd name="T3" fmla="*/ 0 h 1340"/>
                    <a:gd name="T4" fmla="*/ 115 w 1233"/>
                    <a:gd name="T5" fmla="*/ 550 h 1340"/>
                    <a:gd name="T6" fmla="*/ 115 w 1233"/>
                    <a:gd name="T7" fmla="*/ 790 h 1340"/>
                    <a:gd name="T8" fmla="*/ 1068 w 1233"/>
                    <a:gd name="T9" fmla="*/ 1340 h 1340"/>
                    <a:gd name="T10" fmla="*/ 1233 w 1233"/>
                    <a:gd name="T11" fmla="*/ 670 h 1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33" h="1340">
                      <a:moveTo>
                        <a:pt x="1233" y="670"/>
                      </a:moveTo>
                      <a:cubicBezTo>
                        <a:pt x="1233" y="428"/>
                        <a:pt x="1173" y="200"/>
                        <a:pt x="1068" y="0"/>
                      </a:cubicBezTo>
                      <a:cubicBezTo>
                        <a:pt x="115" y="550"/>
                        <a:pt x="115" y="550"/>
                        <a:pt x="115" y="550"/>
                      </a:cubicBezTo>
                      <a:cubicBezTo>
                        <a:pt x="0" y="616"/>
                        <a:pt x="0" y="724"/>
                        <a:pt x="115" y="790"/>
                      </a:cubicBezTo>
                      <a:cubicBezTo>
                        <a:pt x="1068" y="1340"/>
                        <a:pt x="1068" y="1340"/>
                        <a:pt x="1068" y="1340"/>
                      </a:cubicBezTo>
                      <a:cubicBezTo>
                        <a:pt x="1173" y="1140"/>
                        <a:pt x="1233" y="912"/>
                        <a:pt x="1233" y="670"/>
                      </a:cubicBez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729F9647-C0ED-4A38-A186-C34AFE898C1F}"/>
                  </a:ext>
                </a:extLst>
              </p:cNvPr>
              <p:cNvGrpSpPr/>
              <p:nvPr/>
            </p:nvGrpSpPr>
            <p:grpSpPr>
              <a:xfrm>
                <a:off x="2958250" y="1178560"/>
                <a:ext cx="3227500" cy="3223741"/>
                <a:chOff x="8079109" y="1074421"/>
                <a:chExt cx="1802351" cy="1800253"/>
              </a:xfrm>
            </p:grpSpPr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A2A499A6-2A04-4FC9-91BB-CC1A9C632A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18007" y="1074421"/>
                  <a:ext cx="723036" cy="802674"/>
                </a:xfrm>
                <a:custGeom>
                  <a:avLst/>
                  <a:gdLst>
                    <a:gd name="T0" fmla="*/ 0 w 1161"/>
                    <a:gd name="T1" fmla="*/ 0 h 1287"/>
                    <a:gd name="T2" fmla="*/ 0 w 1161"/>
                    <a:gd name="T3" fmla="*/ 1101 h 1287"/>
                    <a:gd name="T4" fmla="*/ 208 w 1161"/>
                    <a:gd name="T5" fmla="*/ 1221 h 1287"/>
                    <a:gd name="T6" fmla="*/ 1161 w 1161"/>
                    <a:gd name="T7" fmla="*/ 671 h 1287"/>
                    <a:gd name="T8" fmla="*/ 0 w 1161"/>
                    <a:gd name="T9" fmla="*/ 0 h 12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1" h="1287">
                      <a:moveTo>
                        <a:pt x="0" y="0"/>
                      </a:moveTo>
                      <a:cubicBezTo>
                        <a:pt x="0" y="1101"/>
                        <a:pt x="0" y="1101"/>
                        <a:pt x="0" y="1101"/>
                      </a:cubicBezTo>
                      <a:cubicBezTo>
                        <a:pt x="0" y="1234"/>
                        <a:pt x="93" y="1287"/>
                        <a:pt x="208" y="1221"/>
                      </a:cubicBezTo>
                      <a:cubicBezTo>
                        <a:pt x="1161" y="671"/>
                        <a:pt x="1161" y="671"/>
                        <a:pt x="1161" y="671"/>
                      </a:cubicBezTo>
                      <a:cubicBezTo>
                        <a:pt x="914" y="283"/>
                        <a:pt x="488" y="20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schemeClr val="bg1">
                      <a:lumMod val="50000"/>
                      <a:alpha val="31000"/>
                    </a:schemeClr>
                  </a:outer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D6DAC02-A063-466C-B151-70C5263D98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18007" y="2074096"/>
                  <a:ext cx="723036" cy="800578"/>
                </a:xfrm>
                <a:custGeom>
                  <a:avLst/>
                  <a:gdLst>
                    <a:gd name="T0" fmla="*/ 208 w 1161"/>
                    <a:gd name="T1" fmla="*/ 66 h 1286"/>
                    <a:gd name="T2" fmla="*/ 0 w 1161"/>
                    <a:gd name="T3" fmla="*/ 186 h 1286"/>
                    <a:gd name="T4" fmla="*/ 0 w 1161"/>
                    <a:gd name="T5" fmla="*/ 1286 h 1286"/>
                    <a:gd name="T6" fmla="*/ 1161 w 1161"/>
                    <a:gd name="T7" fmla="*/ 616 h 1286"/>
                    <a:gd name="T8" fmla="*/ 208 w 1161"/>
                    <a:gd name="T9" fmla="*/ 66 h 1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1" h="1286">
                      <a:moveTo>
                        <a:pt x="208" y="66"/>
                      </a:moveTo>
                      <a:cubicBezTo>
                        <a:pt x="93" y="0"/>
                        <a:pt x="0" y="53"/>
                        <a:pt x="0" y="186"/>
                      </a:cubicBezTo>
                      <a:cubicBezTo>
                        <a:pt x="0" y="1286"/>
                        <a:pt x="0" y="1286"/>
                        <a:pt x="0" y="1286"/>
                      </a:cubicBezTo>
                      <a:cubicBezTo>
                        <a:pt x="488" y="1266"/>
                        <a:pt x="914" y="1004"/>
                        <a:pt x="1161" y="616"/>
                      </a:cubicBezTo>
                      <a:lnTo>
                        <a:pt x="208" y="6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schemeClr val="bg1">
                      <a:lumMod val="50000"/>
                      <a:alpha val="31000"/>
                    </a:schemeClr>
                  </a:outer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591F98F-44AD-4FEB-AF0B-BB39067AB1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19525" y="1074421"/>
                  <a:ext cx="723036" cy="802674"/>
                </a:xfrm>
                <a:custGeom>
                  <a:avLst/>
                  <a:gdLst>
                    <a:gd name="T0" fmla="*/ 0 w 1161"/>
                    <a:gd name="T1" fmla="*/ 671 h 1287"/>
                    <a:gd name="T2" fmla="*/ 953 w 1161"/>
                    <a:gd name="T3" fmla="*/ 1221 h 1287"/>
                    <a:gd name="T4" fmla="*/ 1161 w 1161"/>
                    <a:gd name="T5" fmla="*/ 1101 h 1287"/>
                    <a:gd name="T6" fmla="*/ 1161 w 1161"/>
                    <a:gd name="T7" fmla="*/ 0 h 1287"/>
                    <a:gd name="T8" fmla="*/ 0 w 1161"/>
                    <a:gd name="T9" fmla="*/ 671 h 12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1" h="1287">
                      <a:moveTo>
                        <a:pt x="0" y="671"/>
                      </a:moveTo>
                      <a:cubicBezTo>
                        <a:pt x="953" y="1221"/>
                        <a:pt x="953" y="1221"/>
                        <a:pt x="953" y="1221"/>
                      </a:cubicBezTo>
                      <a:cubicBezTo>
                        <a:pt x="1068" y="1287"/>
                        <a:pt x="1161" y="1234"/>
                        <a:pt x="1161" y="1101"/>
                      </a:cubicBezTo>
                      <a:cubicBezTo>
                        <a:pt x="1161" y="0"/>
                        <a:pt x="1161" y="0"/>
                        <a:pt x="1161" y="0"/>
                      </a:cubicBezTo>
                      <a:cubicBezTo>
                        <a:pt x="673" y="20"/>
                        <a:pt x="247" y="283"/>
                        <a:pt x="0" y="67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schemeClr val="bg1">
                      <a:lumMod val="50000"/>
                      <a:alpha val="31000"/>
                    </a:schemeClr>
                  </a:outer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04AD8468-C075-4252-8376-AE7F7BC253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19525" y="2074096"/>
                  <a:ext cx="723036" cy="800578"/>
                </a:xfrm>
                <a:custGeom>
                  <a:avLst/>
                  <a:gdLst>
                    <a:gd name="T0" fmla="*/ 1161 w 1161"/>
                    <a:gd name="T1" fmla="*/ 1286 h 1286"/>
                    <a:gd name="T2" fmla="*/ 1161 w 1161"/>
                    <a:gd name="T3" fmla="*/ 186 h 1286"/>
                    <a:gd name="T4" fmla="*/ 953 w 1161"/>
                    <a:gd name="T5" fmla="*/ 66 h 1286"/>
                    <a:gd name="T6" fmla="*/ 0 w 1161"/>
                    <a:gd name="T7" fmla="*/ 616 h 1286"/>
                    <a:gd name="T8" fmla="*/ 1161 w 1161"/>
                    <a:gd name="T9" fmla="*/ 1286 h 1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1" h="1286">
                      <a:moveTo>
                        <a:pt x="1161" y="1286"/>
                      </a:moveTo>
                      <a:cubicBezTo>
                        <a:pt x="1161" y="186"/>
                        <a:pt x="1161" y="186"/>
                        <a:pt x="1161" y="186"/>
                      </a:cubicBezTo>
                      <a:cubicBezTo>
                        <a:pt x="1161" y="53"/>
                        <a:pt x="1068" y="0"/>
                        <a:pt x="953" y="66"/>
                      </a:cubicBezTo>
                      <a:cubicBezTo>
                        <a:pt x="0" y="616"/>
                        <a:pt x="0" y="616"/>
                        <a:pt x="0" y="616"/>
                      </a:cubicBezTo>
                      <a:cubicBezTo>
                        <a:pt x="247" y="1004"/>
                        <a:pt x="673" y="1266"/>
                        <a:pt x="1161" y="12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schemeClr val="bg1">
                      <a:lumMod val="50000"/>
                      <a:alpha val="31000"/>
                    </a:schemeClr>
                  </a:outer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8152630-F419-46B2-8E78-8B5F1E696B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79109" y="1558541"/>
                  <a:ext cx="769143" cy="834110"/>
                </a:xfrm>
                <a:custGeom>
                  <a:avLst/>
                  <a:gdLst>
                    <a:gd name="T0" fmla="*/ 0 w 1233"/>
                    <a:gd name="T1" fmla="*/ 670 h 1340"/>
                    <a:gd name="T2" fmla="*/ 165 w 1233"/>
                    <a:gd name="T3" fmla="*/ 1340 h 1340"/>
                    <a:gd name="T4" fmla="*/ 1118 w 1233"/>
                    <a:gd name="T5" fmla="*/ 790 h 1340"/>
                    <a:gd name="T6" fmla="*/ 1118 w 1233"/>
                    <a:gd name="T7" fmla="*/ 550 h 1340"/>
                    <a:gd name="T8" fmla="*/ 165 w 1233"/>
                    <a:gd name="T9" fmla="*/ 0 h 1340"/>
                    <a:gd name="T10" fmla="*/ 0 w 1233"/>
                    <a:gd name="T11" fmla="*/ 670 h 1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33" h="1340">
                      <a:moveTo>
                        <a:pt x="0" y="670"/>
                      </a:moveTo>
                      <a:cubicBezTo>
                        <a:pt x="0" y="912"/>
                        <a:pt x="60" y="1140"/>
                        <a:pt x="165" y="1340"/>
                      </a:cubicBezTo>
                      <a:cubicBezTo>
                        <a:pt x="1118" y="790"/>
                        <a:pt x="1118" y="790"/>
                        <a:pt x="1118" y="790"/>
                      </a:cubicBezTo>
                      <a:cubicBezTo>
                        <a:pt x="1233" y="724"/>
                        <a:pt x="1233" y="616"/>
                        <a:pt x="1118" y="550"/>
                      </a:cubicBezTo>
                      <a:cubicBezTo>
                        <a:pt x="165" y="0"/>
                        <a:pt x="165" y="0"/>
                        <a:pt x="165" y="0"/>
                      </a:cubicBezTo>
                      <a:cubicBezTo>
                        <a:pt x="60" y="200"/>
                        <a:pt x="0" y="428"/>
                        <a:pt x="0" y="67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schemeClr val="bg1">
                      <a:lumMod val="50000"/>
                      <a:alpha val="31000"/>
                    </a:schemeClr>
                  </a:outer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9816578-7939-4B0A-A5C5-CAE98BE2E9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12317" y="1558541"/>
                  <a:ext cx="769143" cy="834110"/>
                </a:xfrm>
                <a:custGeom>
                  <a:avLst/>
                  <a:gdLst>
                    <a:gd name="T0" fmla="*/ 1233 w 1233"/>
                    <a:gd name="T1" fmla="*/ 670 h 1340"/>
                    <a:gd name="T2" fmla="*/ 1068 w 1233"/>
                    <a:gd name="T3" fmla="*/ 0 h 1340"/>
                    <a:gd name="T4" fmla="*/ 115 w 1233"/>
                    <a:gd name="T5" fmla="*/ 550 h 1340"/>
                    <a:gd name="T6" fmla="*/ 115 w 1233"/>
                    <a:gd name="T7" fmla="*/ 790 h 1340"/>
                    <a:gd name="T8" fmla="*/ 1068 w 1233"/>
                    <a:gd name="T9" fmla="*/ 1340 h 1340"/>
                    <a:gd name="T10" fmla="*/ 1233 w 1233"/>
                    <a:gd name="T11" fmla="*/ 670 h 1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33" h="1340">
                      <a:moveTo>
                        <a:pt x="1233" y="670"/>
                      </a:moveTo>
                      <a:cubicBezTo>
                        <a:pt x="1233" y="428"/>
                        <a:pt x="1173" y="200"/>
                        <a:pt x="1068" y="0"/>
                      </a:cubicBezTo>
                      <a:cubicBezTo>
                        <a:pt x="115" y="550"/>
                        <a:pt x="115" y="550"/>
                        <a:pt x="115" y="550"/>
                      </a:cubicBezTo>
                      <a:cubicBezTo>
                        <a:pt x="0" y="616"/>
                        <a:pt x="0" y="724"/>
                        <a:pt x="115" y="790"/>
                      </a:cubicBezTo>
                      <a:cubicBezTo>
                        <a:pt x="1068" y="1340"/>
                        <a:pt x="1068" y="1340"/>
                        <a:pt x="1068" y="1340"/>
                      </a:cubicBezTo>
                      <a:cubicBezTo>
                        <a:pt x="1173" y="1140"/>
                        <a:pt x="1233" y="912"/>
                        <a:pt x="1233" y="67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schemeClr val="bg1">
                      <a:lumMod val="50000"/>
                      <a:alpha val="31000"/>
                    </a:schemeClr>
                  </a:outer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 78">
                  <a:extLst>
                    <a:ext uri="{FF2B5EF4-FFF2-40B4-BE49-F238E27FC236}">
                      <a16:creationId xmlns:a16="http://schemas.microsoft.com/office/drawing/2014/main" id="{DD7229A5-2962-46E6-883D-8CFD9E7B3C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18007" y="1621413"/>
                  <a:ext cx="249396" cy="257778"/>
                </a:xfrm>
                <a:custGeom>
                  <a:avLst/>
                  <a:gdLst>
                    <a:gd name="T0" fmla="*/ 0 w 403"/>
                    <a:gd name="T1" fmla="*/ 0 h 414"/>
                    <a:gd name="T2" fmla="*/ 0 w 403"/>
                    <a:gd name="T3" fmla="*/ 233 h 414"/>
                    <a:gd name="T4" fmla="*/ 201 w 403"/>
                    <a:gd name="T5" fmla="*/ 350 h 414"/>
                    <a:gd name="T6" fmla="*/ 403 w 403"/>
                    <a:gd name="T7" fmla="*/ 233 h 414"/>
                    <a:gd name="T8" fmla="*/ 0 w 403"/>
                    <a:gd name="T9" fmla="*/ 0 h 4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3" h="414">
                      <a:moveTo>
                        <a:pt x="0" y="0"/>
                      </a:moveTo>
                      <a:cubicBezTo>
                        <a:pt x="0" y="0"/>
                        <a:pt x="0" y="105"/>
                        <a:pt x="0" y="233"/>
                      </a:cubicBezTo>
                      <a:cubicBezTo>
                        <a:pt x="0" y="362"/>
                        <a:pt x="90" y="414"/>
                        <a:pt x="201" y="350"/>
                      </a:cubicBezTo>
                      <a:cubicBezTo>
                        <a:pt x="403" y="233"/>
                        <a:pt x="403" y="233"/>
                        <a:pt x="403" y="233"/>
                      </a:cubicBezTo>
                      <a:cubicBezTo>
                        <a:pt x="310" y="105"/>
                        <a:pt x="165" y="18"/>
                        <a:pt x="0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reeform 79">
                  <a:extLst>
                    <a:ext uri="{FF2B5EF4-FFF2-40B4-BE49-F238E27FC236}">
                      <a16:creationId xmlns:a16="http://schemas.microsoft.com/office/drawing/2014/main" id="{B6449A04-0EBA-4F45-9765-58A5A5361E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18007" y="2072000"/>
                  <a:ext cx="249396" cy="257778"/>
                </a:xfrm>
                <a:custGeom>
                  <a:avLst/>
                  <a:gdLst>
                    <a:gd name="T0" fmla="*/ 403 w 403"/>
                    <a:gd name="T1" fmla="*/ 181 h 413"/>
                    <a:gd name="T2" fmla="*/ 201 w 403"/>
                    <a:gd name="T3" fmla="*/ 64 h 413"/>
                    <a:gd name="T4" fmla="*/ 0 w 403"/>
                    <a:gd name="T5" fmla="*/ 181 h 413"/>
                    <a:gd name="T6" fmla="*/ 0 w 403"/>
                    <a:gd name="T7" fmla="*/ 413 h 413"/>
                    <a:gd name="T8" fmla="*/ 403 w 403"/>
                    <a:gd name="T9" fmla="*/ 181 h 4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3" h="413">
                      <a:moveTo>
                        <a:pt x="403" y="181"/>
                      </a:moveTo>
                      <a:cubicBezTo>
                        <a:pt x="403" y="181"/>
                        <a:pt x="313" y="128"/>
                        <a:pt x="201" y="64"/>
                      </a:cubicBezTo>
                      <a:cubicBezTo>
                        <a:pt x="90" y="0"/>
                        <a:pt x="0" y="52"/>
                        <a:pt x="0" y="181"/>
                      </a:cubicBezTo>
                      <a:cubicBezTo>
                        <a:pt x="0" y="413"/>
                        <a:pt x="0" y="413"/>
                        <a:pt x="0" y="413"/>
                      </a:cubicBezTo>
                      <a:cubicBezTo>
                        <a:pt x="165" y="396"/>
                        <a:pt x="310" y="308"/>
                        <a:pt x="403" y="18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 80">
                  <a:extLst>
                    <a:ext uri="{FF2B5EF4-FFF2-40B4-BE49-F238E27FC236}">
                      <a16:creationId xmlns:a16="http://schemas.microsoft.com/office/drawing/2014/main" id="{34BB41B4-91D4-4C37-BEA8-DE4B1D760F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91069" y="1621413"/>
                  <a:ext cx="251491" cy="257778"/>
                </a:xfrm>
                <a:custGeom>
                  <a:avLst/>
                  <a:gdLst>
                    <a:gd name="T0" fmla="*/ 0 w 403"/>
                    <a:gd name="T1" fmla="*/ 233 h 414"/>
                    <a:gd name="T2" fmla="*/ 201 w 403"/>
                    <a:gd name="T3" fmla="*/ 350 h 414"/>
                    <a:gd name="T4" fmla="*/ 403 w 403"/>
                    <a:gd name="T5" fmla="*/ 233 h 414"/>
                    <a:gd name="T6" fmla="*/ 403 w 403"/>
                    <a:gd name="T7" fmla="*/ 0 h 414"/>
                    <a:gd name="T8" fmla="*/ 0 w 403"/>
                    <a:gd name="T9" fmla="*/ 233 h 4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3" h="414">
                      <a:moveTo>
                        <a:pt x="0" y="233"/>
                      </a:moveTo>
                      <a:cubicBezTo>
                        <a:pt x="0" y="233"/>
                        <a:pt x="90" y="285"/>
                        <a:pt x="201" y="350"/>
                      </a:cubicBezTo>
                      <a:cubicBezTo>
                        <a:pt x="313" y="414"/>
                        <a:pt x="403" y="362"/>
                        <a:pt x="403" y="233"/>
                      </a:cubicBezTo>
                      <a:cubicBezTo>
                        <a:pt x="403" y="0"/>
                        <a:pt x="403" y="0"/>
                        <a:pt x="403" y="0"/>
                      </a:cubicBezTo>
                      <a:cubicBezTo>
                        <a:pt x="237" y="18"/>
                        <a:pt x="93" y="105"/>
                        <a:pt x="0" y="233"/>
                      </a:cubicBezTo>
                      <a:close/>
                    </a:path>
                  </a:pathLst>
                </a:custGeom>
                <a:solidFill>
                  <a:srgbClr val="181717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81">
                  <a:extLst>
                    <a:ext uri="{FF2B5EF4-FFF2-40B4-BE49-F238E27FC236}">
                      <a16:creationId xmlns:a16="http://schemas.microsoft.com/office/drawing/2014/main" id="{6AA100A4-346D-4EDB-A401-F1401A08E1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91069" y="2072000"/>
                  <a:ext cx="251491" cy="257778"/>
                </a:xfrm>
                <a:custGeom>
                  <a:avLst/>
                  <a:gdLst>
                    <a:gd name="T0" fmla="*/ 403 w 403"/>
                    <a:gd name="T1" fmla="*/ 413 h 413"/>
                    <a:gd name="T2" fmla="*/ 403 w 403"/>
                    <a:gd name="T3" fmla="*/ 181 h 413"/>
                    <a:gd name="T4" fmla="*/ 201 w 403"/>
                    <a:gd name="T5" fmla="*/ 64 h 413"/>
                    <a:gd name="T6" fmla="*/ 0 w 403"/>
                    <a:gd name="T7" fmla="*/ 181 h 413"/>
                    <a:gd name="T8" fmla="*/ 403 w 403"/>
                    <a:gd name="T9" fmla="*/ 413 h 4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3" h="413">
                      <a:moveTo>
                        <a:pt x="403" y="413"/>
                      </a:moveTo>
                      <a:cubicBezTo>
                        <a:pt x="403" y="413"/>
                        <a:pt x="403" y="309"/>
                        <a:pt x="403" y="181"/>
                      </a:cubicBezTo>
                      <a:cubicBezTo>
                        <a:pt x="403" y="52"/>
                        <a:pt x="313" y="0"/>
                        <a:pt x="201" y="64"/>
                      </a:cubicBezTo>
                      <a:cubicBezTo>
                        <a:pt x="0" y="181"/>
                        <a:pt x="0" y="181"/>
                        <a:pt x="0" y="181"/>
                      </a:cubicBezTo>
                      <a:cubicBezTo>
                        <a:pt x="93" y="308"/>
                        <a:pt x="237" y="396"/>
                        <a:pt x="403" y="413"/>
                      </a:cubicBezTo>
                      <a:close/>
                    </a:path>
                  </a:pathLst>
                </a:custGeom>
                <a:solidFill>
                  <a:srgbClr val="2C2C2C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E6E6E92B-6D15-4F4D-9012-1A21919FAA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24005" y="1830989"/>
                  <a:ext cx="224246" cy="289214"/>
                </a:xfrm>
                <a:custGeom>
                  <a:avLst/>
                  <a:gdLst>
                    <a:gd name="T0" fmla="*/ 251 w 363"/>
                    <a:gd name="T1" fmla="*/ 349 h 466"/>
                    <a:gd name="T2" fmla="*/ 251 w 363"/>
                    <a:gd name="T3" fmla="*/ 117 h 466"/>
                    <a:gd name="T4" fmla="*/ 49 w 363"/>
                    <a:gd name="T5" fmla="*/ 0 h 466"/>
                    <a:gd name="T6" fmla="*/ 0 w 363"/>
                    <a:gd name="T7" fmla="*/ 233 h 466"/>
                    <a:gd name="T8" fmla="*/ 49 w 363"/>
                    <a:gd name="T9" fmla="*/ 466 h 466"/>
                    <a:gd name="T10" fmla="*/ 251 w 363"/>
                    <a:gd name="T11" fmla="*/ 349 h 4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3" h="466">
                      <a:moveTo>
                        <a:pt x="251" y="349"/>
                      </a:moveTo>
                      <a:cubicBezTo>
                        <a:pt x="363" y="285"/>
                        <a:pt x="363" y="181"/>
                        <a:pt x="251" y="117"/>
                      </a:cubicBezTo>
                      <a:cubicBezTo>
                        <a:pt x="49" y="0"/>
                        <a:pt x="49" y="0"/>
                        <a:pt x="49" y="0"/>
                      </a:cubicBezTo>
                      <a:cubicBezTo>
                        <a:pt x="18" y="71"/>
                        <a:pt x="0" y="150"/>
                        <a:pt x="0" y="233"/>
                      </a:cubicBezTo>
                      <a:cubicBezTo>
                        <a:pt x="0" y="316"/>
                        <a:pt x="18" y="395"/>
                        <a:pt x="49" y="466"/>
                      </a:cubicBezTo>
                      <a:cubicBezTo>
                        <a:pt x="49" y="466"/>
                        <a:pt x="140" y="414"/>
                        <a:pt x="251" y="34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83">
                  <a:extLst>
                    <a:ext uri="{FF2B5EF4-FFF2-40B4-BE49-F238E27FC236}">
                      <a16:creationId xmlns:a16="http://schemas.microsoft.com/office/drawing/2014/main" id="{7F1D0059-8DFA-429A-B428-38CE9DA763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10220" y="1830989"/>
                  <a:ext cx="226342" cy="289214"/>
                </a:xfrm>
                <a:custGeom>
                  <a:avLst/>
                  <a:gdLst>
                    <a:gd name="T0" fmla="*/ 363 w 363"/>
                    <a:gd name="T1" fmla="*/ 233 h 466"/>
                    <a:gd name="T2" fmla="*/ 313 w 363"/>
                    <a:gd name="T3" fmla="*/ 0 h 466"/>
                    <a:gd name="T4" fmla="*/ 112 w 363"/>
                    <a:gd name="T5" fmla="*/ 117 h 466"/>
                    <a:gd name="T6" fmla="*/ 112 w 363"/>
                    <a:gd name="T7" fmla="*/ 349 h 466"/>
                    <a:gd name="T8" fmla="*/ 313 w 363"/>
                    <a:gd name="T9" fmla="*/ 466 h 466"/>
                    <a:gd name="T10" fmla="*/ 363 w 363"/>
                    <a:gd name="T11" fmla="*/ 233 h 4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3" h="466">
                      <a:moveTo>
                        <a:pt x="363" y="233"/>
                      </a:moveTo>
                      <a:cubicBezTo>
                        <a:pt x="363" y="150"/>
                        <a:pt x="345" y="71"/>
                        <a:pt x="313" y="0"/>
                      </a:cubicBezTo>
                      <a:cubicBezTo>
                        <a:pt x="313" y="0"/>
                        <a:pt x="223" y="52"/>
                        <a:pt x="112" y="117"/>
                      </a:cubicBezTo>
                      <a:cubicBezTo>
                        <a:pt x="0" y="181"/>
                        <a:pt x="0" y="285"/>
                        <a:pt x="112" y="349"/>
                      </a:cubicBezTo>
                      <a:cubicBezTo>
                        <a:pt x="313" y="466"/>
                        <a:pt x="313" y="466"/>
                        <a:pt x="313" y="466"/>
                      </a:cubicBezTo>
                      <a:cubicBezTo>
                        <a:pt x="345" y="395"/>
                        <a:pt x="363" y="316"/>
                        <a:pt x="363" y="23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CDBAAE0-856F-447E-9A3C-4F9C262A6A8B}"/>
                </a:ext>
              </a:extLst>
            </p:cNvPr>
            <p:cNvGrpSpPr/>
            <p:nvPr/>
          </p:nvGrpSpPr>
          <p:grpSpPr>
            <a:xfrm>
              <a:off x="5167032" y="2811771"/>
              <a:ext cx="1868768" cy="1868860"/>
              <a:chOff x="5246599" y="-817668"/>
              <a:chExt cx="1781778" cy="1781866"/>
            </a:xfrm>
          </p:grpSpPr>
          <p:sp>
            <p:nvSpPr>
              <p:cNvPr id="23" name="5 Elipse">
                <a:extLst>
                  <a:ext uri="{FF2B5EF4-FFF2-40B4-BE49-F238E27FC236}">
                    <a16:creationId xmlns:a16="http://schemas.microsoft.com/office/drawing/2014/main" id="{A0277F58-4091-41CA-961F-7FA3F2F2C0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46599" y="-817668"/>
                <a:ext cx="1781778" cy="17818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016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41719" tIns="120859" rIns="241719" bIns="120859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4AD59F25-37D7-40C5-83E6-650E91F26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05985" y="-158669"/>
                <a:ext cx="1263006" cy="463868"/>
              </a:xfrm>
              <a:prstGeom prst="rect">
                <a:avLst/>
              </a:prstGeom>
            </p:spPr>
          </p:pic>
        </p:grpSp>
        <p:sp>
          <p:nvSpPr>
            <p:cNvPr id="8" name="Content Placeholder 15">
              <a:extLst>
                <a:ext uri="{FF2B5EF4-FFF2-40B4-BE49-F238E27FC236}">
                  <a16:creationId xmlns:a16="http://schemas.microsoft.com/office/drawing/2014/main" id="{3408EA18-E6FF-4069-AEAC-BBD7694CA00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190417" y="2367713"/>
              <a:ext cx="1441576" cy="780617"/>
            </a:xfrm>
            <a:prstGeom prst="rect">
              <a:avLst/>
            </a:prstGeom>
            <a:ln>
              <a:noFill/>
            </a:ln>
          </p:spPr>
          <p:txBody>
            <a:bodyPr lIns="0"/>
            <a:lstStyle>
              <a:lvl1pPr marL="552450" indent="-552450" defTabSz="619125">
                <a:lnSpc>
                  <a:spcPct val="120000"/>
                </a:lnSpc>
                <a:spcBef>
                  <a:spcPts val="4875"/>
                </a:spcBef>
                <a:buSzPct val="82000"/>
                <a:buChar char="•"/>
                <a:defRPr sz="4800">
                  <a:solidFill>
                    <a:srgbClr val="53535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defRPr>
              </a:lvl1pPr>
              <a:lvl2pPr marL="1104900" indent="-552450" defTabSz="619125">
                <a:lnSpc>
                  <a:spcPct val="120000"/>
                </a:lnSpc>
                <a:spcBef>
                  <a:spcPts val="4875"/>
                </a:spcBef>
                <a:buSzPct val="82000"/>
                <a:buChar char="•"/>
                <a:defRPr sz="4800">
                  <a:solidFill>
                    <a:srgbClr val="53535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defRPr>
              </a:lvl2pPr>
              <a:lvl3pPr marL="1657350" indent="-552450" defTabSz="619125">
                <a:lnSpc>
                  <a:spcPct val="120000"/>
                </a:lnSpc>
                <a:spcBef>
                  <a:spcPts val="4875"/>
                </a:spcBef>
                <a:buSzPct val="82000"/>
                <a:buChar char="•"/>
                <a:defRPr sz="4800">
                  <a:solidFill>
                    <a:srgbClr val="53535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defRPr>
              </a:lvl3pPr>
              <a:lvl4pPr marL="2209800" indent="-552450" defTabSz="619125">
                <a:lnSpc>
                  <a:spcPct val="120000"/>
                </a:lnSpc>
                <a:spcBef>
                  <a:spcPts val="4875"/>
                </a:spcBef>
                <a:buSzPct val="82000"/>
                <a:buChar char="•"/>
                <a:defRPr sz="4800">
                  <a:solidFill>
                    <a:srgbClr val="53535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defRPr>
              </a:lvl4pPr>
              <a:lvl5pPr marL="2762250" indent="-552450" defTabSz="619125">
                <a:lnSpc>
                  <a:spcPct val="120000"/>
                </a:lnSpc>
                <a:spcBef>
                  <a:spcPts val="4875"/>
                </a:spcBef>
                <a:buSzPct val="82000"/>
                <a:buChar char="•"/>
                <a:defRPr sz="4800">
                  <a:solidFill>
                    <a:srgbClr val="53535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defRPr>
              </a:lvl5pPr>
              <a:lvl6pPr marL="3314700" indent="-552450" defTabSz="619125">
                <a:lnSpc>
                  <a:spcPct val="120000"/>
                </a:lnSpc>
                <a:spcBef>
                  <a:spcPts val="4875"/>
                </a:spcBef>
                <a:buSzPct val="82000"/>
                <a:buChar char="•"/>
                <a:defRPr sz="4800">
                  <a:solidFill>
                    <a:srgbClr val="535353"/>
                  </a:solidFill>
                  <a:latin typeface="+mn-lt"/>
                  <a:ea typeface="+mn-ea"/>
                  <a:cs typeface="+mn-cs"/>
                  <a:sym typeface="Gill Sans Light"/>
                </a:defRPr>
              </a:lvl6pPr>
              <a:lvl7pPr marL="3867150" indent="-552450" defTabSz="619125">
                <a:lnSpc>
                  <a:spcPct val="120000"/>
                </a:lnSpc>
                <a:spcBef>
                  <a:spcPts val="4875"/>
                </a:spcBef>
                <a:buSzPct val="82000"/>
                <a:buChar char="•"/>
                <a:defRPr sz="4800">
                  <a:solidFill>
                    <a:srgbClr val="535353"/>
                  </a:solidFill>
                  <a:latin typeface="+mn-lt"/>
                  <a:ea typeface="+mn-ea"/>
                  <a:cs typeface="+mn-cs"/>
                  <a:sym typeface="Gill Sans Light"/>
                </a:defRPr>
              </a:lvl7pPr>
              <a:lvl8pPr marL="4419600" indent="-552450" defTabSz="619125">
                <a:lnSpc>
                  <a:spcPct val="120000"/>
                </a:lnSpc>
                <a:spcBef>
                  <a:spcPts val="4875"/>
                </a:spcBef>
                <a:buSzPct val="82000"/>
                <a:buChar char="•"/>
                <a:defRPr sz="4800">
                  <a:solidFill>
                    <a:srgbClr val="535353"/>
                  </a:solidFill>
                  <a:latin typeface="+mn-lt"/>
                  <a:ea typeface="+mn-ea"/>
                  <a:cs typeface="+mn-cs"/>
                  <a:sym typeface="Gill Sans Light"/>
                </a:defRPr>
              </a:lvl8pPr>
              <a:lvl9pPr marL="4972050" indent="-552450" defTabSz="619125">
                <a:lnSpc>
                  <a:spcPct val="120000"/>
                </a:lnSpc>
                <a:spcBef>
                  <a:spcPts val="4875"/>
                </a:spcBef>
                <a:buSzPct val="82000"/>
                <a:buChar char="•"/>
                <a:defRPr sz="4800">
                  <a:solidFill>
                    <a:srgbClr val="535353"/>
                  </a:solidFill>
                  <a:latin typeface="+mn-lt"/>
                  <a:ea typeface="+mn-ea"/>
                  <a:cs typeface="+mn-cs"/>
                  <a:sym typeface="Gill Sans Light"/>
                </a:defRPr>
              </a:lvl9pPr>
            </a:lstStyle>
            <a:p>
              <a:pPr marL="0" marR="0" lvl="0" indent="0" algn="ctr" defTabSz="619125" rtl="0" eaLnBrk="1" fontAlgn="auto" latinLnBrk="0" hangingPunct="1">
                <a:lnSpc>
                  <a:spcPct val="100000"/>
                </a:lnSpc>
                <a:spcBef>
                  <a:spcPts val="4875"/>
                </a:spcBef>
                <a:spcAft>
                  <a:spcPts val="1200"/>
                </a:spcAft>
                <a:buClrTx/>
                <a:buSzPct val="82000"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rPr>
                <a:t>~16,000</a:t>
              </a:r>
              <a:b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rPr>
              </a:b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rPr>
                <a:t>Employees</a:t>
              </a:r>
            </a:p>
          </p:txBody>
        </p:sp>
        <p:grpSp>
          <p:nvGrpSpPr>
            <p:cNvPr id="9" name="Group 835">
              <a:extLst>
                <a:ext uri="{FF2B5EF4-FFF2-40B4-BE49-F238E27FC236}">
                  <a16:creationId xmlns:a16="http://schemas.microsoft.com/office/drawing/2014/main" id="{94B99F36-D8CD-46F0-B6EC-67EF4672D4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24532" y="1734496"/>
              <a:ext cx="531207" cy="589968"/>
              <a:chOff x="293" y="1186"/>
              <a:chExt cx="272" cy="302"/>
            </a:xfrm>
            <a:solidFill>
              <a:srgbClr val="C00000"/>
            </a:solidFill>
          </p:grpSpPr>
          <p:sp>
            <p:nvSpPr>
              <p:cNvPr id="20" name="Freeform 579" descr="© INSCALE GmbH, 21.06.2010">
                <a:extLst>
                  <a:ext uri="{FF2B5EF4-FFF2-40B4-BE49-F238E27FC236}">
                    <a16:creationId xmlns:a16="http://schemas.microsoft.com/office/drawing/2014/main" id="{F4F9CB81-4721-412F-A16B-29C2E14A582A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293" y="1186"/>
                <a:ext cx="117" cy="265"/>
              </a:xfrm>
              <a:custGeom>
                <a:avLst/>
                <a:gdLst>
                  <a:gd name="T0" fmla="*/ 25 w 49"/>
                  <a:gd name="T1" fmla="*/ 18 h 112"/>
                  <a:gd name="T2" fmla="*/ 34 w 49"/>
                  <a:gd name="T3" fmla="*/ 9 h 112"/>
                  <a:gd name="T4" fmla="*/ 25 w 49"/>
                  <a:gd name="T5" fmla="*/ 0 h 112"/>
                  <a:gd name="T6" fmla="*/ 16 w 49"/>
                  <a:gd name="T7" fmla="*/ 9 h 112"/>
                  <a:gd name="T8" fmla="*/ 25 w 49"/>
                  <a:gd name="T9" fmla="*/ 18 h 112"/>
                  <a:gd name="T10" fmla="*/ 48 w 49"/>
                  <a:gd name="T11" fmla="*/ 59 h 112"/>
                  <a:gd name="T12" fmla="*/ 41 w 49"/>
                  <a:gd name="T13" fmla="*/ 25 h 112"/>
                  <a:gd name="T14" fmla="*/ 36 w 49"/>
                  <a:gd name="T15" fmla="*/ 21 h 112"/>
                  <a:gd name="T16" fmla="*/ 36 w 49"/>
                  <a:gd name="T17" fmla="*/ 21 h 112"/>
                  <a:gd name="T18" fmla="*/ 12 w 49"/>
                  <a:gd name="T19" fmla="*/ 21 h 112"/>
                  <a:gd name="T20" fmla="*/ 10 w 49"/>
                  <a:gd name="T21" fmla="*/ 22 h 112"/>
                  <a:gd name="T22" fmla="*/ 8 w 49"/>
                  <a:gd name="T23" fmla="*/ 25 h 112"/>
                  <a:gd name="T24" fmla="*/ 0 w 49"/>
                  <a:gd name="T25" fmla="*/ 59 h 112"/>
                  <a:gd name="T26" fmla="*/ 3 w 49"/>
                  <a:gd name="T27" fmla="*/ 65 h 112"/>
                  <a:gd name="T28" fmla="*/ 7 w 49"/>
                  <a:gd name="T29" fmla="*/ 60 h 112"/>
                  <a:gd name="T30" fmla="*/ 13 w 49"/>
                  <a:gd name="T31" fmla="*/ 33 h 112"/>
                  <a:gd name="T32" fmla="*/ 13 w 49"/>
                  <a:gd name="T33" fmla="*/ 33 h 112"/>
                  <a:gd name="T34" fmla="*/ 15 w 49"/>
                  <a:gd name="T35" fmla="*/ 69 h 112"/>
                  <a:gd name="T36" fmla="*/ 15 w 49"/>
                  <a:gd name="T37" fmla="*/ 69 h 112"/>
                  <a:gd name="T38" fmla="*/ 15 w 49"/>
                  <a:gd name="T39" fmla="*/ 106 h 112"/>
                  <a:gd name="T40" fmla="*/ 19 w 49"/>
                  <a:gd name="T41" fmla="*/ 112 h 112"/>
                  <a:gd name="T42" fmla="*/ 22 w 49"/>
                  <a:gd name="T43" fmla="*/ 106 h 112"/>
                  <a:gd name="T44" fmla="*/ 22 w 49"/>
                  <a:gd name="T45" fmla="*/ 69 h 112"/>
                  <a:gd name="T46" fmla="*/ 22 w 49"/>
                  <a:gd name="T47" fmla="*/ 69 h 112"/>
                  <a:gd name="T48" fmla="*/ 26 w 49"/>
                  <a:gd name="T49" fmla="*/ 69 h 112"/>
                  <a:gd name="T50" fmla="*/ 26 w 49"/>
                  <a:gd name="T51" fmla="*/ 69 h 112"/>
                  <a:gd name="T52" fmla="*/ 26 w 49"/>
                  <a:gd name="T53" fmla="*/ 106 h 112"/>
                  <a:gd name="T54" fmla="*/ 30 w 49"/>
                  <a:gd name="T55" fmla="*/ 112 h 112"/>
                  <a:gd name="T56" fmla="*/ 34 w 49"/>
                  <a:gd name="T57" fmla="*/ 106 h 112"/>
                  <a:gd name="T58" fmla="*/ 34 w 49"/>
                  <a:gd name="T59" fmla="*/ 69 h 112"/>
                  <a:gd name="T60" fmla="*/ 34 w 49"/>
                  <a:gd name="T61" fmla="*/ 69 h 112"/>
                  <a:gd name="T62" fmla="*/ 34 w 49"/>
                  <a:gd name="T63" fmla="*/ 69 h 112"/>
                  <a:gd name="T64" fmla="*/ 36 w 49"/>
                  <a:gd name="T65" fmla="*/ 34 h 112"/>
                  <a:gd name="T66" fmla="*/ 41 w 49"/>
                  <a:gd name="T67" fmla="*/ 60 h 112"/>
                  <a:gd name="T68" fmla="*/ 46 w 49"/>
                  <a:gd name="T69" fmla="*/ 64 h 112"/>
                  <a:gd name="T70" fmla="*/ 48 w 49"/>
                  <a:gd name="T71" fmla="*/ 59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9" h="112">
                    <a:moveTo>
                      <a:pt x="25" y="18"/>
                    </a:moveTo>
                    <a:cubicBezTo>
                      <a:pt x="30" y="18"/>
                      <a:pt x="34" y="14"/>
                      <a:pt x="34" y="9"/>
                    </a:cubicBezTo>
                    <a:cubicBezTo>
                      <a:pt x="34" y="4"/>
                      <a:pt x="30" y="0"/>
                      <a:pt x="25" y="0"/>
                    </a:cubicBezTo>
                    <a:cubicBezTo>
                      <a:pt x="20" y="0"/>
                      <a:pt x="16" y="4"/>
                      <a:pt x="16" y="9"/>
                    </a:cubicBezTo>
                    <a:cubicBezTo>
                      <a:pt x="16" y="14"/>
                      <a:pt x="20" y="18"/>
                      <a:pt x="25" y="18"/>
                    </a:cubicBezTo>
                    <a:close/>
                    <a:moveTo>
                      <a:pt x="48" y="59"/>
                    </a:moveTo>
                    <a:cubicBezTo>
                      <a:pt x="41" y="25"/>
                      <a:pt x="41" y="25"/>
                      <a:pt x="41" y="25"/>
                    </a:cubicBezTo>
                    <a:cubicBezTo>
                      <a:pt x="40" y="22"/>
                      <a:pt x="38" y="21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0" y="21"/>
                      <a:pt x="10" y="22"/>
                    </a:cubicBezTo>
                    <a:cubicBezTo>
                      <a:pt x="9" y="23"/>
                      <a:pt x="8" y="24"/>
                      <a:pt x="8" y="25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2"/>
                      <a:pt x="1" y="64"/>
                      <a:pt x="3" y="65"/>
                    </a:cubicBezTo>
                    <a:cubicBezTo>
                      <a:pt x="5" y="65"/>
                      <a:pt x="7" y="63"/>
                      <a:pt x="7" y="60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5" y="109"/>
                      <a:pt x="17" y="112"/>
                      <a:pt x="19" y="112"/>
                    </a:cubicBezTo>
                    <a:cubicBezTo>
                      <a:pt x="21" y="112"/>
                      <a:pt x="22" y="109"/>
                      <a:pt x="22" y="106"/>
                    </a:cubicBezTo>
                    <a:cubicBezTo>
                      <a:pt x="22" y="69"/>
                      <a:pt x="22" y="69"/>
                      <a:pt x="22" y="69"/>
                    </a:cubicBezTo>
                    <a:cubicBezTo>
                      <a:pt x="22" y="69"/>
                      <a:pt x="22" y="69"/>
                      <a:pt x="22" y="69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106"/>
                      <a:pt x="26" y="106"/>
                      <a:pt x="26" y="106"/>
                    </a:cubicBezTo>
                    <a:cubicBezTo>
                      <a:pt x="26" y="109"/>
                      <a:pt x="28" y="112"/>
                      <a:pt x="30" y="112"/>
                    </a:cubicBezTo>
                    <a:cubicBezTo>
                      <a:pt x="32" y="112"/>
                      <a:pt x="34" y="109"/>
                      <a:pt x="34" y="106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41" y="60"/>
                      <a:pt x="41" y="60"/>
                      <a:pt x="41" y="60"/>
                    </a:cubicBezTo>
                    <a:cubicBezTo>
                      <a:pt x="42" y="63"/>
                      <a:pt x="44" y="65"/>
                      <a:pt x="46" y="64"/>
                    </a:cubicBezTo>
                    <a:cubicBezTo>
                      <a:pt x="47" y="64"/>
                      <a:pt x="49" y="61"/>
                      <a:pt x="48" y="59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" name="Freeform 580" descr="© INSCALE GmbH, 21.06.2010">
                <a:extLst>
                  <a:ext uri="{FF2B5EF4-FFF2-40B4-BE49-F238E27FC236}">
                    <a16:creationId xmlns:a16="http://schemas.microsoft.com/office/drawing/2014/main" id="{ADE06EE1-08FF-4F09-B658-FCB4FF55AE93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448" y="1193"/>
                <a:ext cx="117" cy="265"/>
              </a:xfrm>
              <a:custGeom>
                <a:avLst/>
                <a:gdLst>
                  <a:gd name="T0" fmla="*/ 25 w 49"/>
                  <a:gd name="T1" fmla="*/ 17 h 112"/>
                  <a:gd name="T2" fmla="*/ 34 w 49"/>
                  <a:gd name="T3" fmla="*/ 9 h 112"/>
                  <a:gd name="T4" fmla="*/ 25 w 49"/>
                  <a:gd name="T5" fmla="*/ 0 h 112"/>
                  <a:gd name="T6" fmla="*/ 17 w 49"/>
                  <a:gd name="T7" fmla="*/ 9 h 112"/>
                  <a:gd name="T8" fmla="*/ 25 w 49"/>
                  <a:gd name="T9" fmla="*/ 17 h 112"/>
                  <a:gd name="T10" fmla="*/ 48 w 49"/>
                  <a:gd name="T11" fmla="*/ 59 h 112"/>
                  <a:gd name="T12" fmla="*/ 41 w 49"/>
                  <a:gd name="T13" fmla="*/ 25 h 112"/>
                  <a:gd name="T14" fmla="*/ 37 w 49"/>
                  <a:gd name="T15" fmla="*/ 21 h 112"/>
                  <a:gd name="T16" fmla="*/ 36 w 49"/>
                  <a:gd name="T17" fmla="*/ 21 h 112"/>
                  <a:gd name="T18" fmla="*/ 12 w 49"/>
                  <a:gd name="T19" fmla="*/ 21 h 112"/>
                  <a:gd name="T20" fmla="*/ 10 w 49"/>
                  <a:gd name="T21" fmla="*/ 22 h 112"/>
                  <a:gd name="T22" fmla="*/ 8 w 49"/>
                  <a:gd name="T23" fmla="*/ 25 h 112"/>
                  <a:gd name="T24" fmla="*/ 1 w 49"/>
                  <a:gd name="T25" fmla="*/ 59 h 112"/>
                  <a:gd name="T26" fmla="*/ 3 w 49"/>
                  <a:gd name="T27" fmla="*/ 64 h 112"/>
                  <a:gd name="T28" fmla="*/ 8 w 49"/>
                  <a:gd name="T29" fmla="*/ 60 h 112"/>
                  <a:gd name="T30" fmla="*/ 14 w 49"/>
                  <a:gd name="T31" fmla="*/ 33 h 112"/>
                  <a:gd name="T32" fmla="*/ 14 w 49"/>
                  <a:gd name="T33" fmla="*/ 33 h 112"/>
                  <a:gd name="T34" fmla="*/ 15 w 49"/>
                  <a:gd name="T35" fmla="*/ 69 h 112"/>
                  <a:gd name="T36" fmla="*/ 15 w 49"/>
                  <a:gd name="T37" fmla="*/ 69 h 112"/>
                  <a:gd name="T38" fmla="*/ 15 w 49"/>
                  <a:gd name="T39" fmla="*/ 106 h 112"/>
                  <a:gd name="T40" fmla="*/ 19 w 49"/>
                  <a:gd name="T41" fmla="*/ 112 h 112"/>
                  <a:gd name="T42" fmla="*/ 23 w 49"/>
                  <a:gd name="T43" fmla="*/ 106 h 112"/>
                  <a:gd name="T44" fmla="*/ 23 w 49"/>
                  <a:gd name="T45" fmla="*/ 69 h 112"/>
                  <a:gd name="T46" fmla="*/ 23 w 49"/>
                  <a:gd name="T47" fmla="*/ 69 h 112"/>
                  <a:gd name="T48" fmla="*/ 27 w 49"/>
                  <a:gd name="T49" fmla="*/ 69 h 112"/>
                  <a:gd name="T50" fmla="*/ 27 w 49"/>
                  <a:gd name="T51" fmla="*/ 69 h 112"/>
                  <a:gd name="T52" fmla="*/ 27 w 49"/>
                  <a:gd name="T53" fmla="*/ 106 h 112"/>
                  <a:gd name="T54" fmla="*/ 30 w 49"/>
                  <a:gd name="T55" fmla="*/ 112 h 112"/>
                  <a:gd name="T56" fmla="*/ 34 w 49"/>
                  <a:gd name="T57" fmla="*/ 106 h 112"/>
                  <a:gd name="T58" fmla="*/ 34 w 49"/>
                  <a:gd name="T59" fmla="*/ 69 h 112"/>
                  <a:gd name="T60" fmla="*/ 34 w 49"/>
                  <a:gd name="T61" fmla="*/ 69 h 112"/>
                  <a:gd name="T62" fmla="*/ 34 w 49"/>
                  <a:gd name="T63" fmla="*/ 69 h 112"/>
                  <a:gd name="T64" fmla="*/ 36 w 49"/>
                  <a:gd name="T65" fmla="*/ 34 h 112"/>
                  <a:gd name="T66" fmla="*/ 42 w 49"/>
                  <a:gd name="T67" fmla="*/ 60 h 112"/>
                  <a:gd name="T68" fmla="*/ 46 w 49"/>
                  <a:gd name="T69" fmla="*/ 64 h 112"/>
                  <a:gd name="T70" fmla="*/ 48 w 49"/>
                  <a:gd name="T71" fmla="*/ 59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9" h="112">
                    <a:moveTo>
                      <a:pt x="25" y="17"/>
                    </a:moveTo>
                    <a:cubicBezTo>
                      <a:pt x="30" y="17"/>
                      <a:pt x="34" y="13"/>
                      <a:pt x="34" y="9"/>
                    </a:cubicBezTo>
                    <a:cubicBezTo>
                      <a:pt x="34" y="4"/>
                      <a:pt x="30" y="0"/>
                      <a:pt x="25" y="0"/>
                    </a:cubicBezTo>
                    <a:cubicBezTo>
                      <a:pt x="21" y="0"/>
                      <a:pt x="17" y="4"/>
                      <a:pt x="17" y="9"/>
                    </a:cubicBezTo>
                    <a:cubicBezTo>
                      <a:pt x="17" y="13"/>
                      <a:pt x="21" y="17"/>
                      <a:pt x="25" y="17"/>
                    </a:cubicBezTo>
                    <a:close/>
                    <a:moveTo>
                      <a:pt x="48" y="59"/>
                    </a:moveTo>
                    <a:cubicBezTo>
                      <a:pt x="41" y="25"/>
                      <a:pt x="41" y="25"/>
                      <a:pt x="41" y="25"/>
                    </a:cubicBezTo>
                    <a:cubicBezTo>
                      <a:pt x="40" y="22"/>
                      <a:pt x="38" y="20"/>
                      <a:pt x="37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1"/>
                      <a:pt x="10" y="22"/>
                    </a:cubicBezTo>
                    <a:cubicBezTo>
                      <a:pt x="9" y="23"/>
                      <a:pt x="8" y="24"/>
                      <a:pt x="8" y="25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62"/>
                      <a:pt x="1" y="64"/>
                      <a:pt x="3" y="64"/>
                    </a:cubicBezTo>
                    <a:cubicBezTo>
                      <a:pt x="5" y="65"/>
                      <a:pt x="7" y="63"/>
                      <a:pt x="8" y="60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5" y="109"/>
                      <a:pt x="17" y="112"/>
                      <a:pt x="19" y="112"/>
                    </a:cubicBezTo>
                    <a:cubicBezTo>
                      <a:pt x="21" y="112"/>
                      <a:pt x="23" y="109"/>
                      <a:pt x="23" y="106"/>
                    </a:cubicBezTo>
                    <a:cubicBezTo>
                      <a:pt x="23" y="69"/>
                      <a:pt x="23" y="69"/>
                      <a:pt x="23" y="69"/>
                    </a:cubicBezTo>
                    <a:cubicBezTo>
                      <a:pt x="23" y="69"/>
                      <a:pt x="23" y="69"/>
                      <a:pt x="23" y="69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27" y="106"/>
                      <a:pt x="27" y="106"/>
                      <a:pt x="27" y="106"/>
                    </a:cubicBezTo>
                    <a:cubicBezTo>
                      <a:pt x="27" y="109"/>
                      <a:pt x="28" y="112"/>
                      <a:pt x="30" y="112"/>
                    </a:cubicBezTo>
                    <a:cubicBezTo>
                      <a:pt x="32" y="112"/>
                      <a:pt x="34" y="109"/>
                      <a:pt x="34" y="106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42" y="60"/>
                      <a:pt x="42" y="60"/>
                      <a:pt x="42" y="60"/>
                    </a:cubicBezTo>
                    <a:cubicBezTo>
                      <a:pt x="42" y="63"/>
                      <a:pt x="44" y="64"/>
                      <a:pt x="46" y="64"/>
                    </a:cubicBezTo>
                    <a:cubicBezTo>
                      <a:pt x="48" y="64"/>
                      <a:pt x="49" y="61"/>
                      <a:pt x="48" y="59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" name="Freeform 581" descr="© INSCALE GmbH, 21.06.2010">
                <a:extLst>
                  <a:ext uri="{FF2B5EF4-FFF2-40B4-BE49-F238E27FC236}">
                    <a16:creationId xmlns:a16="http://schemas.microsoft.com/office/drawing/2014/main" id="{EADFA541-F0EC-44D6-AC8E-C79A20A182BE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371" y="1216"/>
                <a:ext cx="107" cy="272"/>
              </a:xfrm>
              <a:custGeom>
                <a:avLst/>
                <a:gdLst>
                  <a:gd name="T0" fmla="*/ 25 w 50"/>
                  <a:gd name="T1" fmla="*/ 19 h 126"/>
                  <a:gd name="T2" fmla="*/ 35 w 50"/>
                  <a:gd name="T3" fmla="*/ 10 h 126"/>
                  <a:gd name="T4" fmla="*/ 25 w 50"/>
                  <a:gd name="T5" fmla="*/ 0 h 126"/>
                  <a:gd name="T6" fmla="*/ 15 w 50"/>
                  <a:gd name="T7" fmla="*/ 10 h 126"/>
                  <a:gd name="T8" fmla="*/ 25 w 50"/>
                  <a:gd name="T9" fmla="*/ 19 h 126"/>
                  <a:gd name="T10" fmla="*/ 49 w 50"/>
                  <a:gd name="T11" fmla="*/ 67 h 126"/>
                  <a:gd name="T12" fmla="*/ 41 w 50"/>
                  <a:gd name="T13" fmla="*/ 29 h 126"/>
                  <a:gd name="T14" fmla="*/ 39 w 50"/>
                  <a:gd name="T15" fmla="*/ 25 h 126"/>
                  <a:gd name="T16" fmla="*/ 39 w 50"/>
                  <a:gd name="T17" fmla="*/ 24 h 126"/>
                  <a:gd name="T18" fmla="*/ 38 w 50"/>
                  <a:gd name="T19" fmla="*/ 24 h 126"/>
                  <a:gd name="T20" fmla="*/ 36 w 50"/>
                  <a:gd name="T21" fmla="*/ 23 h 126"/>
                  <a:gd name="T22" fmla="*/ 13 w 50"/>
                  <a:gd name="T23" fmla="*/ 23 h 126"/>
                  <a:gd name="T24" fmla="*/ 10 w 50"/>
                  <a:gd name="T25" fmla="*/ 26 h 126"/>
                  <a:gd name="T26" fmla="*/ 9 w 50"/>
                  <a:gd name="T27" fmla="*/ 29 h 126"/>
                  <a:gd name="T28" fmla="*/ 1 w 50"/>
                  <a:gd name="T29" fmla="*/ 67 h 126"/>
                  <a:gd name="T30" fmla="*/ 4 w 50"/>
                  <a:gd name="T31" fmla="*/ 73 h 126"/>
                  <a:gd name="T32" fmla="*/ 9 w 50"/>
                  <a:gd name="T33" fmla="*/ 68 h 126"/>
                  <a:gd name="T34" fmla="*/ 15 w 50"/>
                  <a:gd name="T35" fmla="*/ 41 h 126"/>
                  <a:gd name="T36" fmla="*/ 16 w 50"/>
                  <a:gd name="T37" fmla="*/ 48 h 126"/>
                  <a:gd name="T38" fmla="*/ 8 w 50"/>
                  <a:gd name="T39" fmla="*/ 90 h 126"/>
                  <a:gd name="T40" fmla="*/ 16 w 50"/>
                  <a:gd name="T41" fmla="*/ 90 h 126"/>
                  <a:gd name="T42" fmla="*/ 16 w 50"/>
                  <a:gd name="T43" fmla="*/ 120 h 126"/>
                  <a:gd name="T44" fmla="*/ 20 w 50"/>
                  <a:gd name="T45" fmla="*/ 126 h 126"/>
                  <a:gd name="T46" fmla="*/ 24 w 50"/>
                  <a:gd name="T47" fmla="*/ 120 h 126"/>
                  <a:gd name="T48" fmla="*/ 24 w 50"/>
                  <a:gd name="T49" fmla="*/ 90 h 126"/>
                  <a:gd name="T50" fmla="*/ 27 w 50"/>
                  <a:gd name="T51" fmla="*/ 90 h 126"/>
                  <a:gd name="T52" fmla="*/ 27 w 50"/>
                  <a:gd name="T53" fmla="*/ 120 h 126"/>
                  <a:gd name="T54" fmla="*/ 31 w 50"/>
                  <a:gd name="T55" fmla="*/ 126 h 126"/>
                  <a:gd name="T56" fmla="*/ 35 w 50"/>
                  <a:gd name="T57" fmla="*/ 120 h 126"/>
                  <a:gd name="T58" fmla="*/ 35 w 50"/>
                  <a:gd name="T59" fmla="*/ 90 h 126"/>
                  <a:gd name="T60" fmla="*/ 42 w 50"/>
                  <a:gd name="T61" fmla="*/ 90 h 126"/>
                  <a:gd name="T62" fmla="*/ 35 w 50"/>
                  <a:gd name="T63" fmla="*/ 48 h 126"/>
                  <a:gd name="T64" fmla="*/ 36 w 50"/>
                  <a:gd name="T65" fmla="*/ 41 h 126"/>
                  <a:gd name="T66" fmla="*/ 42 w 50"/>
                  <a:gd name="T67" fmla="*/ 68 h 126"/>
                  <a:gd name="T68" fmla="*/ 47 w 50"/>
                  <a:gd name="T69" fmla="*/ 73 h 126"/>
                  <a:gd name="T70" fmla="*/ 49 w 50"/>
                  <a:gd name="T71" fmla="*/ 67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0" h="126">
                    <a:moveTo>
                      <a:pt x="25" y="19"/>
                    </a:moveTo>
                    <a:cubicBezTo>
                      <a:pt x="30" y="19"/>
                      <a:pt x="35" y="15"/>
                      <a:pt x="35" y="10"/>
                    </a:cubicBezTo>
                    <a:cubicBezTo>
                      <a:pt x="35" y="4"/>
                      <a:pt x="30" y="0"/>
                      <a:pt x="25" y="0"/>
                    </a:cubicBezTo>
                    <a:cubicBezTo>
                      <a:pt x="19" y="0"/>
                      <a:pt x="15" y="4"/>
                      <a:pt x="15" y="10"/>
                    </a:cubicBezTo>
                    <a:cubicBezTo>
                      <a:pt x="15" y="15"/>
                      <a:pt x="19" y="19"/>
                      <a:pt x="25" y="19"/>
                    </a:cubicBezTo>
                    <a:close/>
                    <a:moveTo>
                      <a:pt x="49" y="67"/>
                    </a:move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27"/>
                      <a:pt x="40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8" y="24"/>
                      <a:pt x="37" y="23"/>
                      <a:pt x="36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1" y="25"/>
                      <a:pt x="10" y="26"/>
                    </a:cubicBezTo>
                    <a:cubicBezTo>
                      <a:pt x="10" y="27"/>
                      <a:pt x="10" y="28"/>
                      <a:pt x="9" y="29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0" y="70"/>
                      <a:pt x="2" y="72"/>
                      <a:pt x="4" y="73"/>
                    </a:cubicBezTo>
                    <a:cubicBezTo>
                      <a:pt x="6" y="73"/>
                      <a:pt x="8" y="71"/>
                      <a:pt x="9" y="68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16" y="90"/>
                      <a:pt x="16" y="90"/>
                      <a:pt x="16" y="90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6" y="123"/>
                      <a:pt x="18" y="126"/>
                      <a:pt x="20" y="126"/>
                    </a:cubicBezTo>
                    <a:cubicBezTo>
                      <a:pt x="22" y="126"/>
                      <a:pt x="24" y="123"/>
                      <a:pt x="24" y="120"/>
                    </a:cubicBezTo>
                    <a:cubicBezTo>
                      <a:pt x="24" y="90"/>
                      <a:pt x="24" y="90"/>
                      <a:pt x="24" y="90"/>
                    </a:cubicBezTo>
                    <a:cubicBezTo>
                      <a:pt x="27" y="90"/>
                      <a:pt x="27" y="90"/>
                      <a:pt x="27" y="90"/>
                    </a:cubicBezTo>
                    <a:cubicBezTo>
                      <a:pt x="27" y="120"/>
                      <a:pt x="27" y="120"/>
                      <a:pt x="27" y="120"/>
                    </a:cubicBezTo>
                    <a:cubicBezTo>
                      <a:pt x="27" y="123"/>
                      <a:pt x="29" y="126"/>
                      <a:pt x="31" y="126"/>
                    </a:cubicBezTo>
                    <a:cubicBezTo>
                      <a:pt x="34" y="126"/>
                      <a:pt x="35" y="123"/>
                      <a:pt x="35" y="120"/>
                    </a:cubicBezTo>
                    <a:cubicBezTo>
                      <a:pt x="35" y="90"/>
                      <a:pt x="35" y="90"/>
                      <a:pt x="35" y="90"/>
                    </a:cubicBezTo>
                    <a:cubicBezTo>
                      <a:pt x="42" y="90"/>
                      <a:pt x="42" y="90"/>
                      <a:pt x="42" y="90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2" y="71"/>
                      <a:pt x="45" y="73"/>
                      <a:pt x="47" y="73"/>
                    </a:cubicBezTo>
                    <a:cubicBezTo>
                      <a:pt x="49" y="72"/>
                      <a:pt x="50" y="70"/>
                      <a:pt x="49" y="67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Content Placeholder 15">
              <a:extLst>
                <a:ext uri="{FF2B5EF4-FFF2-40B4-BE49-F238E27FC236}">
                  <a16:creationId xmlns:a16="http://schemas.microsoft.com/office/drawing/2014/main" id="{EE258C51-B209-4097-A117-129D1AF0D4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7466" y="3657436"/>
              <a:ext cx="1619086" cy="1076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908474"/>
                </a:buClr>
                <a:buSzPct val="7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rPr>
                <a:t>Over 50 </a:t>
              </a:r>
              <a:b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rPr>
              </a:b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rPr>
                <a:t>Leading</a:t>
              </a:r>
              <a:b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rPr>
              </a:br>
              <a:r>
                <a:rPr kumimoji="0" lang="en-US" alt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rPr>
                <a:t>Product Brands</a:t>
              </a:r>
            </a:p>
          </p:txBody>
        </p:sp>
        <p:sp>
          <p:nvSpPr>
            <p:cNvPr id="11" name="Freeform 88">
              <a:extLst>
                <a:ext uri="{FF2B5EF4-FFF2-40B4-BE49-F238E27FC236}">
                  <a16:creationId xmlns:a16="http://schemas.microsoft.com/office/drawing/2014/main" id="{92AA10AE-2B35-4452-939D-BDEED98DBD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2157" y="3065383"/>
              <a:ext cx="564742" cy="565970"/>
            </a:xfrm>
            <a:custGeom>
              <a:avLst/>
              <a:gdLst>
                <a:gd name="T0" fmla="*/ 266029 w 208"/>
                <a:gd name="T1" fmla="*/ 190408 h 208"/>
                <a:gd name="T2" fmla="*/ 203593 w 208"/>
                <a:gd name="T3" fmla="*/ 138726 h 208"/>
                <a:gd name="T4" fmla="*/ 228024 w 208"/>
                <a:gd name="T5" fmla="*/ 111525 h 208"/>
                <a:gd name="T6" fmla="*/ 266029 w 208"/>
                <a:gd name="T7" fmla="*/ 141446 h 208"/>
                <a:gd name="T8" fmla="*/ 336608 w 208"/>
                <a:gd name="T9" fmla="*/ 78883 h 208"/>
                <a:gd name="T10" fmla="*/ 361039 w 208"/>
                <a:gd name="T11" fmla="*/ 108805 h 208"/>
                <a:gd name="T12" fmla="*/ 266029 w 208"/>
                <a:gd name="T13" fmla="*/ 190408 h 208"/>
                <a:gd name="T14" fmla="*/ 149302 w 208"/>
                <a:gd name="T15" fmla="*/ 133286 h 208"/>
                <a:gd name="T16" fmla="*/ 282316 w 208"/>
                <a:gd name="T17" fmla="*/ 0 h 208"/>
                <a:gd name="T18" fmla="*/ 415330 w 208"/>
                <a:gd name="T19" fmla="*/ 133286 h 208"/>
                <a:gd name="T20" fmla="*/ 282316 w 208"/>
                <a:gd name="T21" fmla="*/ 263851 h 208"/>
                <a:gd name="T22" fmla="*/ 149302 w 208"/>
                <a:gd name="T23" fmla="*/ 133286 h 208"/>
                <a:gd name="T24" fmla="*/ 181877 w 208"/>
                <a:gd name="T25" fmla="*/ 133286 h 208"/>
                <a:gd name="T26" fmla="*/ 282316 w 208"/>
                <a:gd name="T27" fmla="*/ 231210 h 208"/>
                <a:gd name="T28" fmla="*/ 382755 w 208"/>
                <a:gd name="T29" fmla="*/ 133286 h 208"/>
                <a:gd name="T30" fmla="*/ 282316 w 208"/>
                <a:gd name="T31" fmla="*/ 32641 h 208"/>
                <a:gd name="T32" fmla="*/ 181877 w 208"/>
                <a:gd name="T33" fmla="*/ 133286 h 208"/>
                <a:gd name="T34" fmla="*/ 293174 w 208"/>
                <a:gd name="T35" fmla="*/ 399857 h 208"/>
                <a:gd name="T36" fmla="*/ 293174 w 208"/>
                <a:gd name="T37" fmla="*/ 565784 h 208"/>
                <a:gd name="T38" fmla="*/ 488624 w 208"/>
                <a:gd name="T39" fmla="*/ 470580 h 208"/>
                <a:gd name="T40" fmla="*/ 488624 w 208"/>
                <a:gd name="T41" fmla="*/ 397137 h 208"/>
                <a:gd name="T42" fmla="*/ 361039 w 208"/>
                <a:gd name="T43" fmla="*/ 459700 h 208"/>
                <a:gd name="T44" fmla="*/ 293174 w 208"/>
                <a:gd name="T45" fmla="*/ 399857 h 208"/>
                <a:gd name="T46" fmla="*/ 0 w 208"/>
                <a:gd name="T47" fmla="*/ 364495 h 208"/>
                <a:gd name="T48" fmla="*/ 200879 w 208"/>
                <a:gd name="T49" fmla="*/ 462420 h 208"/>
                <a:gd name="T50" fmla="*/ 287745 w 208"/>
                <a:gd name="T51" fmla="*/ 378096 h 208"/>
                <a:gd name="T52" fmla="*/ 86866 w 208"/>
                <a:gd name="T53" fmla="*/ 280172 h 208"/>
                <a:gd name="T54" fmla="*/ 0 w 208"/>
                <a:gd name="T55" fmla="*/ 364495 h 208"/>
                <a:gd name="T56" fmla="*/ 564632 w 208"/>
                <a:gd name="T57" fmla="*/ 342735 h 208"/>
                <a:gd name="T58" fmla="*/ 488624 w 208"/>
                <a:gd name="T59" fmla="*/ 280172 h 208"/>
                <a:gd name="T60" fmla="*/ 287745 w 208"/>
                <a:gd name="T61" fmla="*/ 378096 h 208"/>
                <a:gd name="T62" fmla="*/ 363753 w 208"/>
                <a:gd name="T63" fmla="*/ 440659 h 208"/>
                <a:gd name="T64" fmla="*/ 564632 w 208"/>
                <a:gd name="T65" fmla="*/ 342735 h 208"/>
                <a:gd name="T66" fmla="*/ 86866 w 208"/>
                <a:gd name="T67" fmla="*/ 421618 h 208"/>
                <a:gd name="T68" fmla="*/ 86866 w 208"/>
                <a:gd name="T69" fmla="*/ 470580 h 208"/>
                <a:gd name="T70" fmla="*/ 282316 w 208"/>
                <a:gd name="T71" fmla="*/ 565784 h 208"/>
                <a:gd name="T72" fmla="*/ 282316 w 208"/>
                <a:gd name="T73" fmla="*/ 402577 h 208"/>
                <a:gd name="T74" fmla="*/ 203593 w 208"/>
                <a:gd name="T75" fmla="*/ 478740 h 208"/>
                <a:gd name="T76" fmla="*/ 86866 w 208"/>
                <a:gd name="T77" fmla="*/ 421618 h 208"/>
                <a:gd name="T78" fmla="*/ 184591 w 208"/>
                <a:gd name="T79" fmla="*/ 250251 h 208"/>
                <a:gd name="T80" fmla="*/ 168304 w 208"/>
                <a:gd name="T81" fmla="*/ 233930 h 208"/>
                <a:gd name="T82" fmla="*/ 92296 w 208"/>
                <a:gd name="T83" fmla="*/ 272012 h 208"/>
                <a:gd name="T84" fmla="*/ 116727 w 208"/>
                <a:gd name="T85" fmla="*/ 285612 h 208"/>
                <a:gd name="T86" fmla="*/ 184591 w 208"/>
                <a:gd name="T87" fmla="*/ 250251 h 208"/>
                <a:gd name="T88" fmla="*/ 371897 w 208"/>
                <a:gd name="T89" fmla="*/ 244810 h 208"/>
                <a:gd name="T90" fmla="*/ 447905 w 208"/>
                <a:gd name="T91" fmla="*/ 285612 h 208"/>
                <a:gd name="T92" fmla="*/ 472336 w 208"/>
                <a:gd name="T93" fmla="*/ 272012 h 208"/>
                <a:gd name="T94" fmla="*/ 388184 w 208"/>
                <a:gd name="T95" fmla="*/ 228490 h 208"/>
                <a:gd name="T96" fmla="*/ 371897 w 208"/>
                <a:gd name="T97" fmla="*/ 244810 h 20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08" h="208">
                  <a:moveTo>
                    <a:pt x="98" y="70"/>
                  </a:moveTo>
                  <a:cubicBezTo>
                    <a:pt x="75" y="51"/>
                    <a:pt x="75" y="51"/>
                    <a:pt x="75" y="51"/>
                  </a:cubicBezTo>
                  <a:cubicBezTo>
                    <a:pt x="84" y="41"/>
                    <a:pt x="84" y="41"/>
                    <a:pt x="84" y="41"/>
                  </a:cubicBezTo>
                  <a:cubicBezTo>
                    <a:pt x="98" y="52"/>
                    <a:pt x="98" y="52"/>
                    <a:pt x="98" y="52"/>
                  </a:cubicBezTo>
                  <a:cubicBezTo>
                    <a:pt x="124" y="29"/>
                    <a:pt x="124" y="29"/>
                    <a:pt x="124" y="29"/>
                  </a:cubicBezTo>
                  <a:cubicBezTo>
                    <a:pt x="133" y="40"/>
                    <a:pt x="133" y="40"/>
                    <a:pt x="133" y="40"/>
                  </a:cubicBezTo>
                  <a:lnTo>
                    <a:pt x="98" y="70"/>
                  </a:lnTo>
                  <a:close/>
                  <a:moveTo>
                    <a:pt x="55" y="49"/>
                  </a:moveTo>
                  <a:cubicBezTo>
                    <a:pt x="55" y="22"/>
                    <a:pt x="77" y="0"/>
                    <a:pt x="104" y="0"/>
                  </a:cubicBezTo>
                  <a:cubicBezTo>
                    <a:pt x="131" y="0"/>
                    <a:pt x="153" y="22"/>
                    <a:pt x="153" y="49"/>
                  </a:cubicBezTo>
                  <a:cubicBezTo>
                    <a:pt x="153" y="75"/>
                    <a:pt x="131" y="97"/>
                    <a:pt x="104" y="97"/>
                  </a:cubicBezTo>
                  <a:cubicBezTo>
                    <a:pt x="77" y="97"/>
                    <a:pt x="55" y="75"/>
                    <a:pt x="55" y="49"/>
                  </a:cubicBezTo>
                  <a:close/>
                  <a:moveTo>
                    <a:pt x="67" y="49"/>
                  </a:moveTo>
                  <a:cubicBezTo>
                    <a:pt x="67" y="69"/>
                    <a:pt x="83" y="85"/>
                    <a:pt x="104" y="85"/>
                  </a:cubicBezTo>
                  <a:cubicBezTo>
                    <a:pt x="124" y="85"/>
                    <a:pt x="141" y="69"/>
                    <a:pt x="141" y="49"/>
                  </a:cubicBezTo>
                  <a:cubicBezTo>
                    <a:pt x="141" y="28"/>
                    <a:pt x="124" y="12"/>
                    <a:pt x="104" y="12"/>
                  </a:cubicBezTo>
                  <a:cubicBezTo>
                    <a:pt x="83" y="12"/>
                    <a:pt x="67" y="28"/>
                    <a:pt x="67" y="49"/>
                  </a:cubicBezTo>
                  <a:close/>
                  <a:moveTo>
                    <a:pt x="108" y="147"/>
                  </a:moveTo>
                  <a:cubicBezTo>
                    <a:pt x="108" y="208"/>
                    <a:pt x="108" y="208"/>
                    <a:pt x="108" y="208"/>
                  </a:cubicBezTo>
                  <a:cubicBezTo>
                    <a:pt x="180" y="173"/>
                    <a:pt x="180" y="173"/>
                    <a:pt x="180" y="173"/>
                  </a:cubicBezTo>
                  <a:cubicBezTo>
                    <a:pt x="180" y="146"/>
                    <a:pt x="180" y="146"/>
                    <a:pt x="180" y="146"/>
                  </a:cubicBezTo>
                  <a:cubicBezTo>
                    <a:pt x="133" y="169"/>
                    <a:pt x="133" y="169"/>
                    <a:pt x="133" y="169"/>
                  </a:cubicBezTo>
                  <a:lnTo>
                    <a:pt x="108" y="147"/>
                  </a:lnTo>
                  <a:close/>
                  <a:moveTo>
                    <a:pt x="0" y="134"/>
                  </a:moveTo>
                  <a:cubicBezTo>
                    <a:pt x="74" y="170"/>
                    <a:pt x="74" y="170"/>
                    <a:pt x="74" y="170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0" y="134"/>
                  </a:lnTo>
                  <a:close/>
                  <a:moveTo>
                    <a:pt x="208" y="126"/>
                  </a:moveTo>
                  <a:cubicBezTo>
                    <a:pt x="180" y="103"/>
                    <a:pt x="180" y="103"/>
                    <a:pt x="180" y="103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134" y="162"/>
                    <a:pt x="134" y="162"/>
                    <a:pt x="134" y="162"/>
                  </a:cubicBezTo>
                  <a:lnTo>
                    <a:pt x="208" y="126"/>
                  </a:lnTo>
                  <a:close/>
                  <a:moveTo>
                    <a:pt x="32" y="155"/>
                  </a:moveTo>
                  <a:cubicBezTo>
                    <a:pt x="32" y="173"/>
                    <a:pt x="32" y="173"/>
                    <a:pt x="32" y="173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148"/>
                    <a:pt x="104" y="148"/>
                    <a:pt x="104" y="148"/>
                  </a:cubicBezTo>
                  <a:cubicBezTo>
                    <a:pt x="75" y="176"/>
                    <a:pt x="75" y="176"/>
                    <a:pt x="75" y="176"/>
                  </a:cubicBezTo>
                  <a:lnTo>
                    <a:pt x="32" y="155"/>
                  </a:lnTo>
                  <a:close/>
                  <a:moveTo>
                    <a:pt x="68" y="92"/>
                  </a:moveTo>
                  <a:cubicBezTo>
                    <a:pt x="66" y="90"/>
                    <a:pt x="64" y="88"/>
                    <a:pt x="62" y="86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43" y="105"/>
                    <a:pt x="43" y="105"/>
                    <a:pt x="43" y="105"/>
                  </a:cubicBezTo>
                  <a:lnTo>
                    <a:pt x="68" y="92"/>
                  </a:lnTo>
                  <a:close/>
                  <a:moveTo>
                    <a:pt x="137" y="90"/>
                  </a:moveTo>
                  <a:cubicBezTo>
                    <a:pt x="165" y="105"/>
                    <a:pt x="165" y="105"/>
                    <a:pt x="165" y="105"/>
                  </a:cubicBezTo>
                  <a:cubicBezTo>
                    <a:pt x="174" y="100"/>
                    <a:pt x="174" y="100"/>
                    <a:pt x="174" y="100"/>
                  </a:cubicBezTo>
                  <a:cubicBezTo>
                    <a:pt x="143" y="84"/>
                    <a:pt x="143" y="84"/>
                    <a:pt x="143" y="84"/>
                  </a:cubicBezTo>
                  <a:cubicBezTo>
                    <a:pt x="141" y="86"/>
                    <a:pt x="139" y="88"/>
                    <a:pt x="137" y="9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Content Placeholder 15">
              <a:extLst>
                <a:ext uri="{FF2B5EF4-FFF2-40B4-BE49-F238E27FC236}">
                  <a16:creationId xmlns:a16="http://schemas.microsoft.com/office/drawing/2014/main" id="{ECB441BA-4DA3-4256-9B1B-17822DDA2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9842" y="5099132"/>
              <a:ext cx="1325228" cy="822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908474"/>
                </a:buClr>
                <a:buSzPct val="7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rPr>
                <a:t>10,000+</a:t>
              </a:r>
              <a:b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rPr>
              </a:br>
              <a: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rPr>
                <a:t>Customers Annually</a:t>
              </a:r>
              <a:endPara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 Light"/>
              </a:endParaRPr>
            </a:p>
          </p:txBody>
        </p:sp>
        <p:sp>
          <p:nvSpPr>
            <p:cNvPr id="13" name="Freeform 29">
              <a:extLst>
                <a:ext uri="{FF2B5EF4-FFF2-40B4-BE49-F238E27FC236}">
                  <a16:creationId xmlns:a16="http://schemas.microsoft.com/office/drawing/2014/main" id="{FC3AFD41-DE0F-4DD7-9D00-13305977B9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9805" y="4593639"/>
              <a:ext cx="533328" cy="471766"/>
            </a:xfrm>
            <a:custGeom>
              <a:avLst/>
              <a:gdLst>
                <a:gd name="T0" fmla="*/ 503489 w 1560"/>
                <a:gd name="T1" fmla="*/ 86992 h 1383"/>
                <a:gd name="T2" fmla="*/ 603722 w 1560"/>
                <a:gd name="T3" fmla="*/ 387 h 1383"/>
                <a:gd name="T4" fmla="*/ 463241 w 1560"/>
                <a:gd name="T5" fmla="*/ 73460 h 1383"/>
                <a:gd name="T6" fmla="*/ 298765 w 1560"/>
                <a:gd name="T7" fmla="*/ 66114 h 1383"/>
                <a:gd name="T8" fmla="*/ 135063 w 1560"/>
                <a:gd name="T9" fmla="*/ 61861 h 1383"/>
                <a:gd name="T10" fmla="*/ 0 w 1560"/>
                <a:gd name="T11" fmla="*/ 247056 h 1383"/>
                <a:gd name="T12" fmla="*/ 61533 w 1560"/>
                <a:gd name="T13" fmla="*/ 304664 h 1383"/>
                <a:gd name="T14" fmla="*/ 41796 w 1560"/>
                <a:gd name="T15" fmla="*/ 377737 h 1383"/>
                <a:gd name="T16" fmla="*/ 78561 w 1560"/>
                <a:gd name="T17" fmla="*/ 396681 h 1383"/>
                <a:gd name="T18" fmla="*/ 100233 w 1560"/>
                <a:gd name="T19" fmla="*/ 424519 h 1383"/>
                <a:gd name="T20" fmla="*/ 147060 w 1560"/>
                <a:gd name="T21" fmla="*/ 443077 h 1383"/>
                <a:gd name="T22" fmla="*/ 187309 w 1560"/>
                <a:gd name="T23" fmla="*/ 494112 h 1383"/>
                <a:gd name="T24" fmla="*/ 223300 w 1560"/>
                <a:gd name="T25" fmla="*/ 485606 h 1383"/>
                <a:gd name="T26" fmla="*/ 235297 w 1560"/>
                <a:gd name="T27" fmla="*/ 500298 h 1383"/>
                <a:gd name="T28" fmla="*/ 267031 w 1560"/>
                <a:gd name="T29" fmla="*/ 517310 h 1383"/>
                <a:gd name="T30" fmla="*/ 294121 w 1560"/>
                <a:gd name="T31" fmla="*/ 509577 h 1383"/>
                <a:gd name="T32" fmla="*/ 343657 w 1560"/>
                <a:gd name="T33" fmla="*/ 525042 h 1383"/>
                <a:gd name="T34" fmla="*/ 356041 w 1560"/>
                <a:gd name="T35" fmla="*/ 488699 h 1383"/>
                <a:gd name="T36" fmla="*/ 417574 w 1560"/>
                <a:gd name="T37" fmla="*/ 460862 h 1383"/>
                <a:gd name="T38" fmla="*/ 463241 w 1560"/>
                <a:gd name="T39" fmla="*/ 465501 h 1383"/>
                <a:gd name="T40" fmla="*/ 519743 w 1560"/>
                <a:gd name="T41" fmla="*/ 425679 h 1383"/>
                <a:gd name="T42" fmla="*/ 511229 w 1560"/>
                <a:gd name="T43" fmla="*/ 348739 h 1383"/>
                <a:gd name="T44" fmla="*/ 584759 w 1560"/>
                <a:gd name="T45" fmla="*/ 274893 h 1383"/>
                <a:gd name="T46" fmla="*/ 603722 w 1560"/>
                <a:gd name="T47" fmla="*/ 234297 h 1383"/>
                <a:gd name="T48" fmla="*/ 538319 w 1560"/>
                <a:gd name="T49" fmla="*/ 281466 h 1383"/>
                <a:gd name="T50" fmla="*/ 451243 w 1560"/>
                <a:gd name="T51" fmla="*/ 325928 h 1383"/>
                <a:gd name="T52" fmla="*/ 443116 w 1560"/>
                <a:gd name="T53" fmla="*/ 379283 h 1383"/>
                <a:gd name="T54" fmla="*/ 402094 w 1560"/>
                <a:gd name="T55" fmla="*/ 378510 h 1383"/>
                <a:gd name="T56" fmla="*/ 387775 w 1560"/>
                <a:gd name="T57" fmla="*/ 413306 h 1383"/>
                <a:gd name="T58" fmla="*/ 347914 w 1560"/>
                <a:gd name="T59" fmla="*/ 417946 h 1383"/>
                <a:gd name="T60" fmla="*/ 322759 w 1560"/>
                <a:gd name="T61" fmla="*/ 455836 h 1383"/>
                <a:gd name="T62" fmla="*/ 284833 w 1560"/>
                <a:gd name="T63" fmla="*/ 487153 h 1383"/>
                <a:gd name="T64" fmla="*/ 266257 w 1560"/>
                <a:gd name="T65" fmla="*/ 493725 h 1383"/>
                <a:gd name="T66" fmla="*/ 251551 w 1560"/>
                <a:gd name="T67" fmla="*/ 473234 h 1383"/>
                <a:gd name="T68" fmla="*/ 317728 w 1560"/>
                <a:gd name="T69" fmla="*/ 417173 h 1383"/>
                <a:gd name="T70" fmla="*/ 310762 w 1560"/>
                <a:gd name="T71" fmla="*/ 395522 h 1383"/>
                <a:gd name="T72" fmla="*/ 209368 w 1560"/>
                <a:gd name="T73" fmla="*/ 465888 h 1383"/>
                <a:gd name="T74" fmla="*/ 174925 w 1560"/>
                <a:gd name="T75" fmla="*/ 460089 h 1383"/>
                <a:gd name="T76" fmla="*/ 292960 w 1560"/>
                <a:gd name="T77" fmla="*/ 346420 h 1383"/>
                <a:gd name="T78" fmla="*/ 285607 w 1560"/>
                <a:gd name="T79" fmla="*/ 324768 h 1383"/>
                <a:gd name="T80" fmla="*/ 166411 w 1560"/>
                <a:gd name="T81" fmla="*/ 408667 h 1383"/>
                <a:gd name="T82" fmla="*/ 119196 w 1560"/>
                <a:gd name="T83" fmla="*/ 411373 h 1383"/>
                <a:gd name="T84" fmla="*/ 133515 w 1560"/>
                <a:gd name="T85" fmla="*/ 371551 h 1383"/>
                <a:gd name="T86" fmla="*/ 260839 w 1560"/>
                <a:gd name="T87" fmla="*/ 279146 h 1383"/>
                <a:gd name="T88" fmla="*/ 242650 w 1560"/>
                <a:gd name="T89" fmla="*/ 268321 h 1383"/>
                <a:gd name="T90" fmla="*/ 108360 w 1560"/>
                <a:gd name="T91" fmla="*/ 360338 h 1383"/>
                <a:gd name="T92" fmla="*/ 61920 w 1560"/>
                <a:gd name="T93" fmla="*/ 363818 h 1383"/>
                <a:gd name="T94" fmla="*/ 314632 w 1560"/>
                <a:gd name="T95" fmla="*/ 148466 h 1383"/>
                <a:gd name="T96" fmla="*/ 421831 w 1560"/>
                <a:gd name="T97" fmla="*/ 250922 h 1383"/>
                <a:gd name="T98" fmla="*/ 417187 w 1560"/>
                <a:gd name="T99" fmla="*/ 138800 h 1383"/>
                <a:gd name="T100" fmla="*/ 443890 w 1560"/>
                <a:gd name="T101" fmla="*/ 97044 h 1383"/>
                <a:gd name="T102" fmla="*/ 469046 w 1560"/>
                <a:gd name="T103" fmla="*/ 96657 h 138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560" h="1383">
                  <a:moveTo>
                    <a:pt x="1212" y="250"/>
                  </a:moveTo>
                  <a:cubicBezTo>
                    <a:pt x="1243" y="250"/>
                    <a:pt x="1274" y="242"/>
                    <a:pt x="1301" y="225"/>
                  </a:cubicBezTo>
                  <a:cubicBezTo>
                    <a:pt x="1560" y="73"/>
                    <a:pt x="1560" y="73"/>
                    <a:pt x="1560" y="73"/>
                  </a:cubicBezTo>
                  <a:cubicBezTo>
                    <a:pt x="1560" y="1"/>
                    <a:pt x="1560" y="1"/>
                    <a:pt x="1560" y="1"/>
                  </a:cubicBezTo>
                  <a:cubicBezTo>
                    <a:pt x="1269" y="170"/>
                    <a:pt x="1269" y="170"/>
                    <a:pt x="1269" y="170"/>
                  </a:cubicBezTo>
                  <a:cubicBezTo>
                    <a:pt x="1247" y="183"/>
                    <a:pt x="1222" y="190"/>
                    <a:pt x="1197" y="190"/>
                  </a:cubicBezTo>
                  <a:cubicBezTo>
                    <a:pt x="812" y="185"/>
                    <a:pt x="812" y="185"/>
                    <a:pt x="812" y="185"/>
                  </a:cubicBezTo>
                  <a:cubicBezTo>
                    <a:pt x="793" y="178"/>
                    <a:pt x="778" y="174"/>
                    <a:pt x="772" y="171"/>
                  </a:cubicBezTo>
                  <a:cubicBezTo>
                    <a:pt x="652" y="145"/>
                    <a:pt x="557" y="155"/>
                    <a:pt x="493" y="172"/>
                  </a:cubicBezTo>
                  <a:cubicBezTo>
                    <a:pt x="445" y="185"/>
                    <a:pt x="394" y="180"/>
                    <a:pt x="349" y="16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39"/>
                    <a:pt x="0" y="639"/>
                    <a:pt x="0" y="639"/>
                  </a:cubicBezTo>
                  <a:cubicBezTo>
                    <a:pt x="36" y="659"/>
                    <a:pt x="36" y="659"/>
                    <a:pt x="36" y="659"/>
                  </a:cubicBezTo>
                  <a:cubicBezTo>
                    <a:pt x="90" y="688"/>
                    <a:pt x="132" y="733"/>
                    <a:pt x="159" y="788"/>
                  </a:cubicBezTo>
                  <a:cubicBezTo>
                    <a:pt x="138" y="804"/>
                    <a:pt x="138" y="804"/>
                    <a:pt x="138" y="804"/>
                  </a:cubicBezTo>
                  <a:cubicBezTo>
                    <a:pt x="83" y="844"/>
                    <a:pt x="71" y="922"/>
                    <a:pt x="108" y="977"/>
                  </a:cubicBezTo>
                  <a:cubicBezTo>
                    <a:pt x="128" y="1003"/>
                    <a:pt x="156" y="1020"/>
                    <a:pt x="189" y="1026"/>
                  </a:cubicBezTo>
                  <a:cubicBezTo>
                    <a:pt x="193" y="1026"/>
                    <a:pt x="198" y="1026"/>
                    <a:pt x="203" y="1026"/>
                  </a:cubicBezTo>
                  <a:cubicBezTo>
                    <a:pt x="214" y="1027"/>
                    <a:pt x="226" y="1026"/>
                    <a:pt x="236" y="1024"/>
                  </a:cubicBezTo>
                  <a:cubicBezTo>
                    <a:pt x="236" y="1052"/>
                    <a:pt x="243" y="1075"/>
                    <a:pt x="259" y="1098"/>
                  </a:cubicBezTo>
                  <a:cubicBezTo>
                    <a:pt x="281" y="1128"/>
                    <a:pt x="316" y="1142"/>
                    <a:pt x="353" y="1144"/>
                  </a:cubicBezTo>
                  <a:cubicBezTo>
                    <a:pt x="362" y="1145"/>
                    <a:pt x="372" y="1145"/>
                    <a:pt x="380" y="1146"/>
                  </a:cubicBezTo>
                  <a:cubicBezTo>
                    <a:pt x="376" y="1175"/>
                    <a:pt x="385" y="1204"/>
                    <a:pt x="403" y="1229"/>
                  </a:cubicBezTo>
                  <a:cubicBezTo>
                    <a:pt x="423" y="1255"/>
                    <a:pt x="452" y="1272"/>
                    <a:pt x="484" y="1278"/>
                  </a:cubicBezTo>
                  <a:cubicBezTo>
                    <a:pt x="488" y="1278"/>
                    <a:pt x="494" y="1279"/>
                    <a:pt x="498" y="1279"/>
                  </a:cubicBezTo>
                  <a:cubicBezTo>
                    <a:pt x="527" y="1280"/>
                    <a:pt x="555" y="1272"/>
                    <a:pt x="577" y="1256"/>
                  </a:cubicBezTo>
                  <a:cubicBezTo>
                    <a:pt x="589" y="1246"/>
                    <a:pt x="589" y="1246"/>
                    <a:pt x="589" y="1246"/>
                  </a:cubicBezTo>
                  <a:cubicBezTo>
                    <a:pt x="592" y="1264"/>
                    <a:pt x="597" y="1280"/>
                    <a:pt x="608" y="1294"/>
                  </a:cubicBezTo>
                  <a:cubicBezTo>
                    <a:pt x="625" y="1317"/>
                    <a:pt x="649" y="1332"/>
                    <a:pt x="678" y="1337"/>
                  </a:cubicBezTo>
                  <a:cubicBezTo>
                    <a:pt x="682" y="1338"/>
                    <a:pt x="686" y="1338"/>
                    <a:pt x="690" y="1338"/>
                  </a:cubicBezTo>
                  <a:cubicBezTo>
                    <a:pt x="714" y="1339"/>
                    <a:pt x="737" y="1332"/>
                    <a:pt x="758" y="1318"/>
                  </a:cubicBezTo>
                  <a:cubicBezTo>
                    <a:pt x="760" y="1318"/>
                    <a:pt x="760" y="1318"/>
                    <a:pt x="760" y="1318"/>
                  </a:cubicBezTo>
                  <a:cubicBezTo>
                    <a:pt x="774" y="1338"/>
                    <a:pt x="774" y="1338"/>
                    <a:pt x="774" y="1338"/>
                  </a:cubicBezTo>
                  <a:cubicBezTo>
                    <a:pt x="799" y="1375"/>
                    <a:pt x="852" y="1383"/>
                    <a:pt x="888" y="1358"/>
                  </a:cubicBezTo>
                  <a:cubicBezTo>
                    <a:pt x="919" y="1336"/>
                    <a:pt x="931" y="1294"/>
                    <a:pt x="917" y="1260"/>
                  </a:cubicBezTo>
                  <a:cubicBezTo>
                    <a:pt x="920" y="1264"/>
                    <a:pt x="920" y="1264"/>
                    <a:pt x="920" y="1264"/>
                  </a:cubicBezTo>
                  <a:cubicBezTo>
                    <a:pt x="944" y="1299"/>
                    <a:pt x="989" y="1314"/>
                    <a:pt x="1029" y="1298"/>
                  </a:cubicBezTo>
                  <a:cubicBezTo>
                    <a:pt x="1073" y="1280"/>
                    <a:pt x="1090" y="1233"/>
                    <a:pt x="1079" y="1192"/>
                  </a:cubicBezTo>
                  <a:cubicBezTo>
                    <a:pt x="1108" y="1225"/>
                    <a:pt x="1159" y="1232"/>
                    <a:pt x="1195" y="1206"/>
                  </a:cubicBezTo>
                  <a:cubicBezTo>
                    <a:pt x="1197" y="1204"/>
                    <a:pt x="1197" y="1204"/>
                    <a:pt x="1197" y="1204"/>
                  </a:cubicBezTo>
                  <a:cubicBezTo>
                    <a:pt x="1234" y="1179"/>
                    <a:pt x="1244" y="1131"/>
                    <a:pt x="1225" y="1092"/>
                  </a:cubicBezTo>
                  <a:cubicBezTo>
                    <a:pt x="1256" y="1122"/>
                    <a:pt x="1307" y="1126"/>
                    <a:pt x="1343" y="1101"/>
                  </a:cubicBezTo>
                  <a:cubicBezTo>
                    <a:pt x="1386" y="1070"/>
                    <a:pt x="1397" y="1010"/>
                    <a:pt x="1366" y="967"/>
                  </a:cubicBezTo>
                  <a:cubicBezTo>
                    <a:pt x="1321" y="902"/>
                    <a:pt x="1321" y="902"/>
                    <a:pt x="1321" y="902"/>
                  </a:cubicBezTo>
                  <a:cubicBezTo>
                    <a:pt x="1420" y="787"/>
                    <a:pt x="1420" y="787"/>
                    <a:pt x="1420" y="787"/>
                  </a:cubicBezTo>
                  <a:cubicBezTo>
                    <a:pt x="1445" y="756"/>
                    <a:pt x="1476" y="731"/>
                    <a:pt x="1511" y="711"/>
                  </a:cubicBezTo>
                  <a:cubicBezTo>
                    <a:pt x="1560" y="682"/>
                    <a:pt x="1560" y="682"/>
                    <a:pt x="1560" y="682"/>
                  </a:cubicBezTo>
                  <a:cubicBezTo>
                    <a:pt x="1560" y="606"/>
                    <a:pt x="1560" y="606"/>
                    <a:pt x="1560" y="606"/>
                  </a:cubicBezTo>
                  <a:cubicBezTo>
                    <a:pt x="1492" y="644"/>
                    <a:pt x="1492" y="644"/>
                    <a:pt x="1492" y="644"/>
                  </a:cubicBezTo>
                  <a:cubicBezTo>
                    <a:pt x="1454" y="666"/>
                    <a:pt x="1420" y="694"/>
                    <a:pt x="1391" y="728"/>
                  </a:cubicBezTo>
                  <a:cubicBezTo>
                    <a:pt x="1284" y="851"/>
                    <a:pt x="1284" y="851"/>
                    <a:pt x="1284" y="851"/>
                  </a:cubicBezTo>
                  <a:cubicBezTo>
                    <a:pt x="1253" y="822"/>
                    <a:pt x="1202" y="818"/>
                    <a:pt x="1166" y="843"/>
                  </a:cubicBezTo>
                  <a:cubicBezTo>
                    <a:pt x="1123" y="874"/>
                    <a:pt x="1112" y="934"/>
                    <a:pt x="1143" y="977"/>
                  </a:cubicBezTo>
                  <a:cubicBezTo>
                    <a:pt x="1145" y="981"/>
                    <a:pt x="1145" y="981"/>
                    <a:pt x="1145" y="981"/>
                  </a:cubicBezTo>
                  <a:cubicBezTo>
                    <a:pt x="1143" y="981"/>
                    <a:pt x="1143" y="981"/>
                    <a:pt x="1143" y="981"/>
                  </a:cubicBezTo>
                  <a:cubicBezTo>
                    <a:pt x="1113" y="960"/>
                    <a:pt x="1072" y="957"/>
                    <a:pt x="1039" y="979"/>
                  </a:cubicBezTo>
                  <a:cubicBezTo>
                    <a:pt x="1037" y="981"/>
                    <a:pt x="1037" y="981"/>
                    <a:pt x="1037" y="981"/>
                  </a:cubicBezTo>
                  <a:cubicBezTo>
                    <a:pt x="1009" y="1001"/>
                    <a:pt x="996" y="1035"/>
                    <a:pt x="1002" y="1069"/>
                  </a:cubicBezTo>
                  <a:cubicBezTo>
                    <a:pt x="991" y="1076"/>
                    <a:pt x="991" y="1076"/>
                    <a:pt x="991" y="1076"/>
                  </a:cubicBezTo>
                  <a:cubicBezTo>
                    <a:pt x="963" y="1061"/>
                    <a:pt x="928" y="1061"/>
                    <a:pt x="899" y="1081"/>
                  </a:cubicBezTo>
                  <a:cubicBezTo>
                    <a:pt x="873" y="1099"/>
                    <a:pt x="860" y="1132"/>
                    <a:pt x="862" y="1161"/>
                  </a:cubicBezTo>
                  <a:cubicBezTo>
                    <a:pt x="834" y="1179"/>
                    <a:pt x="834" y="1179"/>
                    <a:pt x="834" y="1179"/>
                  </a:cubicBezTo>
                  <a:cubicBezTo>
                    <a:pt x="812" y="1174"/>
                    <a:pt x="789" y="1179"/>
                    <a:pt x="771" y="1191"/>
                  </a:cubicBezTo>
                  <a:cubicBezTo>
                    <a:pt x="748" y="1208"/>
                    <a:pt x="735" y="1234"/>
                    <a:pt x="736" y="1260"/>
                  </a:cubicBezTo>
                  <a:cubicBezTo>
                    <a:pt x="722" y="1269"/>
                    <a:pt x="722" y="1269"/>
                    <a:pt x="722" y="1269"/>
                  </a:cubicBezTo>
                  <a:cubicBezTo>
                    <a:pt x="713" y="1276"/>
                    <a:pt x="700" y="1279"/>
                    <a:pt x="688" y="1277"/>
                  </a:cubicBezTo>
                  <a:cubicBezTo>
                    <a:pt x="676" y="1274"/>
                    <a:pt x="665" y="1268"/>
                    <a:pt x="658" y="1258"/>
                  </a:cubicBezTo>
                  <a:cubicBezTo>
                    <a:pt x="650" y="1249"/>
                    <a:pt x="647" y="1235"/>
                    <a:pt x="650" y="1224"/>
                  </a:cubicBezTo>
                  <a:cubicBezTo>
                    <a:pt x="652" y="1212"/>
                    <a:pt x="659" y="1201"/>
                    <a:pt x="669" y="1194"/>
                  </a:cubicBezTo>
                  <a:cubicBezTo>
                    <a:pt x="821" y="1079"/>
                    <a:pt x="821" y="1079"/>
                    <a:pt x="821" y="1079"/>
                  </a:cubicBezTo>
                  <a:cubicBezTo>
                    <a:pt x="829" y="1073"/>
                    <a:pt x="834" y="1066"/>
                    <a:pt x="834" y="1056"/>
                  </a:cubicBezTo>
                  <a:cubicBezTo>
                    <a:pt x="835" y="1038"/>
                    <a:pt x="820" y="1023"/>
                    <a:pt x="803" y="1023"/>
                  </a:cubicBezTo>
                  <a:cubicBezTo>
                    <a:pt x="796" y="1023"/>
                    <a:pt x="791" y="1025"/>
                    <a:pt x="785" y="1028"/>
                  </a:cubicBezTo>
                  <a:cubicBezTo>
                    <a:pt x="541" y="1205"/>
                    <a:pt x="541" y="1205"/>
                    <a:pt x="541" y="1205"/>
                  </a:cubicBezTo>
                  <a:cubicBezTo>
                    <a:pt x="527" y="1214"/>
                    <a:pt x="511" y="1219"/>
                    <a:pt x="494" y="1216"/>
                  </a:cubicBezTo>
                  <a:cubicBezTo>
                    <a:pt x="476" y="1213"/>
                    <a:pt x="461" y="1204"/>
                    <a:pt x="452" y="1190"/>
                  </a:cubicBezTo>
                  <a:cubicBezTo>
                    <a:pt x="432" y="1164"/>
                    <a:pt x="438" y="1123"/>
                    <a:pt x="467" y="1103"/>
                  </a:cubicBezTo>
                  <a:cubicBezTo>
                    <a:pt x="757" y="896"/>
                    <a:pt x="757" y="896"/>
                    <a:pt x="757" y="896"/>
                  </a:cubicBezTo>
                  <a:cubicBezTo>
                    <a:pt x="764" y="890"/>
                    <a:pt x="768" y="882"/>
                    <a:pt x="768" y="872"/>
                  </a:cubicBezTo>
                  <a:cubicBezTo>
                    <a:pt x="768" y="855"/>
                    <a:pt x="755" y="841"/>
                    <a:pt x="738" y="840"/>
                  </a:cubicBezTo>
                  <a:cubicBezTo>
                    <a:pt x="728" y="840"/>
                    <a:pt x="721" y="843"/>
                    <a:pt x="714" y="851"/>
                  </a:cubicBezTo>
                  <a:cubicBezTo>
                    <a:pt x="430" y="1057"/>
                    <a:pt x="430" y="1057"/>
                    <a:pt x="430" y="1057"/>
                  </a:cubicBezTo>
                  <a:cubicBezTo>
                    <a:pt x="422" y="1060"/>
                    <a:pt x="418" y="1066"/>
                    <a:pt x="412" y="1071"/>
                  </a:cubicBezTo>
                  <a:cubicBezTo>
                    <a:pt x="377" y="1093"/>
                    <a:pt x="327" y="1088"/>
                    <a:pt x="308" y="1064"/>
                  </a:cubicBezTo>
                  <a:cubicBezTo>
                    <a:pt x="290" y="1038"/>
                    <a:pt x="294" y="1002"/>
                    <a:pt x="317" y="980"/>
                  </a:cubicBezTo>
                  <a:cubicBezTo>
                    <a:pt x="345" y="961"/>
                    <a:pt x="345" y="961"/>
                    <a:pt x="345" y="961"/>
                  </a:cubicBezTo>
                  <a:cubicBezTo>
                    <a:pt x="661" y="745"/>
                    <a:pt x="661" y="745"/>
                    <a:pt x="661" y="745"/>
                  </a:cubicBezTo>
                  <a:cubicBezTo>
                    <a:pt x="669" y="739"/>
                    <a:pt x="674" y="732"/>
                    <a:pt x="674" y="722"/>
                  </a:cubicBezTo>
                  <a:cubicBezTo>
                    <a:pt x="675" y="712"/>
                    <a:pt x="670" y="702"/>
                    <a:pt x="661" y="696"/>
                  </a:cubicBezTo>
                  <a:cubicBezTo>
                    <a:pt x="650" y="688"/>
                    <a:pt x="639" y="687"/>
                    <a:pt x="627" y="694"/>
                  </a:cubicBezTo>
                  <a:cubicBezTo>
                    <a:pt x="288" y="924"/>
                    <a:pt x="288" y="924"/>
                    <a:pt x="288" y="924"/>
                  </a:cubicBezTo>
                  <a:cubicBezTo>
                    <a:pt x="286" y="928"/>
                    <a:pt x="282" y="930"/>
                    <a:pt x="280" y="932"/>
                  </a:cubicBezTo>
                  <a:cubicBezTo>
                    <a:pt x="247" y="955"/>
                    <a:pt x="247" y="955"/>
                    <a:pt x="247" y="955"/>
                  </a:cubicBezTo>
                  <a:cubicBezTo>
                    <a:pt x="221" y="976"/>
                    <a:pt x="180" y="970"/>
                    <a:pt x="160" y="941"/>
                  </a:cubicBezTo>
                  <a:cubicBezTo>
                    <a:pt x="140" y="914"/>
                    <a:pt x="146" y="874"/>
                    <a:pt x="175" y="854"/>
                  </a:cubicBezTo>
                  <a:cubicBezTo>
                    <a:pt x="813" y="384"/>
                    <a:pt x="813" y="384"/>
                    <a:pt x="813" y="384"/>
                  </a:cubicBezTo>
                  <a:cubicBezTo>
                    <a:pt x="864" y="414"/>
                    <a:pt x="902" y="474"/>
                    <a:pt x="902" y="474"/>
                  </a:cubicBezTo>
                  <a:cubicBezTo>
                    <a:pt x="965" y="671"/>
                    <a:pt x="1043" y="673"/>
                    <a:pt x="1090" y="649"/>
                  </a:cubicBezTo>
                  <a:cubicBezTo>
                    <a:pt x="1115" y="637"/>
                    <a:pt x="1126" y="608"/>
                    <a:pt x="1117" y="581"/>
                  </a:cubicBezTo>
                  <a:cubicBezTo>
                    <a:pt x="1092" y="506"/>
                    <a:pt x="1078" y="359"/>
                    <a:pt x="1078" y="359"/>
                  </a:cubicBezTo>
                  <a:cubicBezTo>
                    <a:pt x="1060" y="321"/>
                    <a:pt x="1004" y="281"/>
                    <a:pt x="941" y="248"/>
                  </a:cubicBezTo>
                  <a:cubicBezTo>
                    <a:pt x="1147" y="251"/>
                    <a:pt x="1147" y="251"/>
                    <a:pt x="1147" y="251"/>
                  </a:cubicBezTo>
                  <a:lnTo>
                    <a:pt x="1212" y="250"/>
                  </a:lnTo>
                  <a:close/>
                  <a:moveTo>
                    <a:pt x="1212" y="250"/>
                  </a:moveTo>
                  <a:cubicBezTo>
                    <a:pt x="1212" y="250"/>
                    <a:pt x="1212" y="250"/>
                    <a:pt x="1212" y="250"/>
                  </a:cubicBez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Content Placeholder 15">
              <a:extLst>
                <a:ext uri="{FF2B5EF4-FFF2-40B4-BE49-F238E27FC236}">
                  <a16:creationId xmlns:a16="http://schemas.microsoft.com/office/drawing/2014/main" id="{8D374030-EAC9-4E47-AC0B-B9E9A687A5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7648" y="5043564"/>
              <a:ext cx="1419091" cy="821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908474"/>
                </a:buClr>
                <a:buSzPct val="7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rPr>
                <a:t>163</a:t>
              </a:r>
              <a:b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rPr>
              </a:b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rPr>
                <a:t>Aftermarket QRCs</a:t>
              </a:r>
              <a:b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rPr>
              </a:b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rPr>
                <a:t>(Quick Response </a:t>
              </a:r>
              <a:b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rPr>
              </a:b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rPr>
                <a:t>Centers)</a:t>
              </a:r>
              <a:endPara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 Light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1F16D338-C1CA-431C-908A-0E52279B3F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825" y="4555978"/>
              <a:ext cx="440762" cy="516074"/>
            </a:xfrm>
            <a:custGeom>
              <a:avLst/>
              <a:gdLst>
                <a:gd name="T0" fmla="*/ 526272 w 185"/>
                <a:gd name="T1" fmla="*/ 189262 h 216"/>
                <a:gd name="T2" fmla="*/ 526272 w 185"/>
                <a:gd name="T3" fmla="*/ 173999 h 216"/>
                <a:gd name="T4" fmla="*/ 529314 w 185"/>
                <a:gd name="T5" fmla="*/ 173999 h 216"/>
                <a:gd name="T6" fmla="*/ 553650 w 185"/>
                <a:gd name="T7" fmla="*/ 152630 h 216"/>
                <a:gd name="T8" fmla="*/ 520188 w 185"/>
                <a:gd name="T9" fmla="*/ 106841 h 216"/>
                <a:gd name="T10" fmla="*/ 489767 w 185"/>
                <a:gd name="T11" fmla="*/ 125157 h 216"/>
                <a:gd name="T12" fmla="*/ 486725 w 185"/>
                <a:gd name="T13" fmla="*/ 137367 h 216"/>
                <a:gd name="T14" fmla="*/ 474557 w 185"/>
                <a:gd name="T15" fmla="*/ 134315 h 216"/>
                <a:gd name="T16" fmla="*/ 343750 w 185"/>
                <a:gd name="T17" fmla="*/ 100736 h 216"/>
                <a:gd name="T18" fmla="*/ 334624 w 185"/>
                <a:gd name="T19" fmla="*/ 67157 h 216"/>
                <a:gd name="T20" fmla="*/ 313329 w 185"/>
                <a:gd name="T21" fmla="*/ 48842 h 216"/>
                <a:gd name="T22" fmla="*/ 331582 w 185"/>
                <a:gd name="T23" fmla="*/ 42736 h 216"/>
                <a:gd name="T24" fmla="*/ 322455 w 185"/>
                <a:gd name="T25" fmla="*/ 0 h 216"/>
                <a:gd name="T26" fmla="*/ 234236 w 185"/>
                <a:gd name="T27" fmla="*/ 6105 h 216"/>
                <a:gd name="T28" fmla="*/ 243363 w 185"/>
                <a:gd name="T29" fmla="*/ 48842 h 216"/>
                <a:gd name="T30" fmla="*/ 249447 w 185"/>
                <a:gd name="T31" fmla="*/ 67157 h 216"/>
                <a:gd name="T32" fmla="*/ 222068 w 185"/>
                <a:gd name="T33" fmla="*/ 76315 h 216"/>
                <a:gd name="T34" fmla="*/ 0 w 185"/>
                <a:gd name="T35" fmla="*/ 375471 h 216"/>
                <a:gd name="T36" fmla="*/ 562776 w 185"/>
                <a:gd name="T37" fmla="*/ 375471 h 216"/>
                <a:gd name="T38" fmla="*/ 514103 w 185"/>
                <a:gd name="T39" fmla="*/ 122104 h 216"/>
                <a:gd name="T40" fmla="*/ 529314 w 185"/>
                <a:gd name="T41" fmla="*/ 155683 h 216"/>
                <a:gd name="T42" fmla="*/ 514103 w 185"/>
                <a:gd name="T43" fmla="*/ 122104 h 216"/>
                <a:gd name="T44" fmla="*/ 480641 w 185"/>
                <a:gd name="T45" fmla="*/ 152630 h 216"/>
                <a:gd name="T46" fmla="*/ 508019 w 185"/>
                <a:gd name="T47" fmla="*/ 180104 h 216"/>
                <a:gd name="T48" fmla="*/ 498893 w 185"/>
                <a:gd name="T49" fmla="*/ 195367 h 216"/>
                <a:gd name="T50" fmla="*/ 480641 w 185"/>
                <a:gd name="T51" fmla="*/ 152630 h 216"/>
                <a:gd name="T52" fmla="*/ 313329 w 185"/>
                <a:gd name="T53" fmla="*/ 15263 h 216"/>
                <a:gd name="T54" fmla="*/ 249447 w 185"/>
                <a:gd name="T55" fmla="*/ 33579 h 216"/>
                <a:gd name="T56" fmla="*/ 237279 w 185"/>
                <a:gd name="T57" fmla="*/ 82420 h 216"/>
                <a:gd name="T58" fmla="*/ 307245 w 185"/>
                <a:gd name="T59" fmla="*/ 82420 h 216"/>
                <a:gd name="T60" fmla="*/ 328540 w 185"/>
                <a:gd name="T61" fmla="*/ 97683 h 216"/>
                <a:gd name="T62" fmla="*/ 237279 w 185"/>
                <a:gd name="T63" fmla="*/ 97683 h 216"/>
                <a:gd name="T64" fmla="*/ 282909 w 185"/>
                <a:gd name="T65" fmla="*/ 628837 h 216"/>
                <a:gd name="T66" fmla="*/ 282909 w 185"/>
                <a:gd name="T67" fmla="*/ 125157 h 216"/>
                <a:gd name="T68" fmla="*/ 282909 w 185"/>
                <a:gd name="T69" fmla="*/ 628837 h 216"/>
                <a:gd name="T70" fmla="*/ 282909 w 185"/>
                <a:gd name="T71" fmla="*/ 579995 h 216"/>
                <a:gd name="T72" fmla="*/ 282909 w 185"/>
                <a:gd name="T73" fmla="*/ 369365 h 216"/>
                <a:gd name="T74" fmla="*/ 413716 w 185"/>
                <a:gd name="T75" fmla="*/ 375471 h 216"/>
                <a:gd name="T76" fmla="*/ 219026 w 185"/>
                <a:gd name="T77" fmla="*/ 488417 h 216"/>
                <a:gd name="T78" fmla="*/ 167312 w 185"/>
                <a:gd name="T79" fmla="*/ 454838 h 216"/>
                <a:gd name="T80" fmla="*/ 200774 w 185"/>
                <a:gd name="T81" fmla="*/ 503680 h 216"/>
                <a:gd name="T82" fmla="*/ 435011 w 185"/>
                <a:gd name="T83" fmla="*/ 375471 h 216"/>
                <a:gd name="T84" fmla="*/ 282909 w 185"/>
                <a:gd name="T85" fmla="*/ 173999 h 21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85" h="216">
                  <a:moveTo>
                    <a:pt x="167" y="68"/>
                  </a:moveTo>
                  <a:cubicBezTo>
                    <a:pt x="173" y="62"/>
                    <a:pt x="173" y="62"/>
                    <a:pt x="173" y="62"/>
                  </a:cubicBezTo>
                  <a:cubicBezTo>
                    <a:pt x="174" y="61"/>
                    <a:pt x="174" y="59"/>
                    <a:pt x="173" y="58"/>
                  </a:cubicBezTo>
                  <a:cubicBezTo>
                    <a:pt x="173" y="57"/>
                    <a:pt x="173" y="57"/>
                    <a:pt x="173" y="57"/>
                  </a:cubicBezTo>
                  <a:cubicBezTo>
                    <a:pt x="174" y="57"/>
                    <a:pt x="174" y="57"/>
                    <a:pt x="174" y="57"/>
                  </a:cubicBezTo>
                  <a:cubicBezTo>
                    <a:pt x="174" y="57"/>
                    <a:pt x="174" y="57"/>
                    <a:pt x="174" y="57"/>
                  </a:cubicBezTo>
                  <a:cubicBezTo>
                    <a:pt x="175" y="57"/>
                    <a:pt x="176" y="57"/>
                    <a:pt x="176" y="56"/>
                  </a:cubicBezTo>
                  <a:cubicBezTo>
                    <a:pt x="182" y="50"/>
                    <a:pt x="182" y="50"/>
                    <a:pt x="182" y="50"/>
                  </a:cubicBezTo>
                  <a:cubicBezTo>
                    <a:pt x="184" y="49"/>
                    <a:pt x="184" y="47"/>
                    <a:pt x="182" y="46"/>
                  </a:cubicBezTo>
                  <a:cubicBezTo>
                    <a:pt x="171" y="35"/>
                    <a:pt x="171" y="35"/>
                    <a:pt x="171" y="35"/>
                  </a:cubicBezTo>
                  <a:cubicBezTo>
                    <a:pt x="170" y="34"/>
                    <a:pt x="168" y="34"/>
                    <a:pt x="167" y="35"/>
                  </a:cubicBezTo>
                  <a:cubicBezTo>
                    <a:pt x="161" y="41"/>
                    <a:pt x="161" y="41"/>
                    <a:pt x="161" y="41"/>
                  </a:cubicBezTo>
                  <a:cubicBezTo>
                    <a:pt x="160" y="42"/>
                    <a:pt x="160" y="43"/>
                    <a:pt x="161" y="44"/>
                  </a:cubicBezTo>
                  <a:cubicBezTo>
                    <a:pt x="160" y="45"/>
                    <a:pt x="160" y="45"/>
                    <a:pt x="160" y="45"/>
                  </a:cubicBezTo>
                  <a:cubicBezTo>
                    <a:pt x="159" y="44"/>
                    <a:pt x="159" y="44"/>
                    <a:pt x="159" y="44"/>
                  </a:cubicBezTo>
                  <a:cubicBezTo>
                    <a:pt x="158" y="43"/>
                    <a:pt x="157" y="43"/>
                    <a:pt x="156" y="44"/>
                  </a:cubicBezTo>
                  <a:cubicBezTo>
                    <a:pt x="149" y="50"/>
                    <a:pt x="149" y="50"/>
                    <a:pt x="149" y="50"/>
                  </a:cubicBezTo>
                  <a:cubicBezTo>
                    <a:pt x="139" y="42"/>
                    <a:pt x="126" y="36"/>
                    <a:pt x="113" y="33"/>
                  </a:cubicBezTo>
                  <a:cubicBezTo>
                    <a:pt x="113" y="25"/>
                    <a:pt x="113" y="25"/>
                    <a:pt x="113" y="25"/>
                  </a:cubicBezTo>
                  <a:cubicBezTo>
                    <a:pt x="113" y="23"/>
                    <a:pt x="112" y="22"/>
                    <a:pt x="110" y="22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3" y="16"/>
                    <a:pt x="103" y="16"/>
                    <a:pt x="103" y="16"/>
                  </a:cubicBezTo>
                  <a:cubicBezTo>
                    <a:pt x="106" y="16"/>
                    <a:pt x="106" y="16"/>
                    <a:pt x="106" y="16"/>
                  </a:cubicBezTo>
                  <a:cubicBezTo>
                    <a:pt x="108" y="16"/>
                    <a:pt x="109" y="15"/>
                    <a:pt x="109" y="14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8" y="0"/>
                    <a:pt x="106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8" y="0"/>
                    <a:pt x="77" y="1"/>
                    <a:pt x="77" y="2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7" y="15"/>
                    <a:pt x="78" y="16"/>
                    <a:pt x="80" y="16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4" y="22"/>
                    <a:pt x="73" y="23"/>
                    <a:pt x="73" y="25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31" y="42"/>
                    <a:pt x="0" y="79"/>
                    <a:pt x="0" y="123"/>
                  </a:cubicBezTo>
                  <a:cubicBezTo>
                    <a:pt x="0" y="174"/>
                    <a:pt x="42" y="216"/>
                    <a:pt x="93" y="216"/>
                  </a:cubicBezTo>
                  <a:cubicBezTo>
                    <a:pt x="144" y="216"/>
                    <a:pt x="185" y="174"/>
                    <a:pt x="185" y="123"/>
                  </a:cubicBezTo>
                  <a:cubicBezTo>
                    <a:pt x="185" y="103"/>
                    <a:pt x="178" y="84"/>
                    <a:pt x="167" y="68"/>
                  </a:cubicBezTo>
                  <a:moveTo>
                    <a:pt x="169" y="40"/>
                  </a:moveTo>
                  <a:cubicBezTo>
                    <a:pt x="177" y="48"/>
                    <a:pt x="177" y="48"/>
                    <a:pt x="177" y="48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67" y="43"/>
                    <a:pt x="167" y="43"/>
                    <a:pt x="167" y="43"/>
                  </a:cubicBezTo>
                  <a:lnTo>
                    <a:pt x="169" y="40"/>
                  </a:lnTo>
                  <a:close/>
                  <a:moveTo>
                    <a:pt x="158" y="50"/>
                  </a:moveTo>
                  <a:cubicBezTo>
                    <a:pt x="158" y="50"/>
                    <a:pt x="158" y="50"/>
                    <a:pt x="158" y="50"/>
                  </a:cubicBezTo>
                  <a:cubicBezTo>
                    <a:pt x="158" y="50"/>
                    <a:pt x="158" y="50"/>
                    <a:pt x="158" y="50"/>
                  </a:cubicBezTo>
                  <a:cubicBezTo>
                    <a:pt x="167" y="59"/>
                    <a:pt x="167" y="59"/>
                    <a:pt x="167" y="59"/>
                  </a:cubicBezTo>
                  <a:cubicBezTo>
                    <a:pt x="168" y="60"/>
                    <a:pt x="168" y="60"/>
                    <a:pt x="168" y="60"/>
                  </a:cubicBezTo>
                  <a:cubicBezTo>
                    <a:pt x="164" y="64"/>
                    <a:pt x="164" y="64"/>
                    <a:pt x="164" y="64"/>
                  </a:cubicBezTo>
                  <a:cubicBezTo>
                    <a:pt x="160" y="60"/>
                    <a:pt x="157" y="57"/>
                    <a:pt x="153" y="54"/>
                  </a:cubicBezTo>
                  <a:lnTo>
                    <a:pt x="158" y="50"/>
                  </a:lnTo>
                  <a:close/>
                  <a:moveTo>
                    <a:pt x="82" y="5"/>
                  </a:moveTo>
                  <a:cubicBezTo>
                    <a:pt x="103" y="5"/>
                    <a:pt x="103" y="5"/>
                    <a:pt x="103" y="5"/>
                  </a:cubicBezTo>
                  <a:cubicBezTo>
                    <a:pt x="103" y="11"/>
                    <a:pt x="103" y="11"/>
                    <a:pt x="103" y="11"/>
                  </a:cubicBezTo>
                  <a:cubicBezTo>
                    <a:pt x="82" y="11"/>
                    <a:pt x="82" y="11"/>
                    <a:pt x="82" y="11"/>
                  </a:cubicBezTo>
                  <a:lnTo>
                    <a:pt x="82" y="5"/>
                  </a:lnTo>
                  <a:close/>
                  <a:moveTo>
                    <a:pt x="78" y="27"/>
                  </a:moveTo>
                  <a:cubicBezTo>
                    <a:pt x="85" y="27"/>
                    <a:pt x="85" y="27"/>
                    <a:pt x="85" y="27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8" y="27"/>
                    <a:pt x="108" y="27"/>
                    <a:pt x="108" y="27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98" y="31"/>
                    <a:pt x="93" y="31"/>
                  </a:cubicBezTo>
                  <a:cubicBezTo>
                    <a:pt x="88" y="31"/>
                    <a:pt x="83" y="32"/>
                    <a:pt x="78" y="32"/>
                  </a:cubicBezTo>
                  <a:lnTo>
                    <a:pt x="78" y="27"/>
                  </a:lnTo>
                  <a:close/>
                  <a:moveTo>
                    <a:pt x="93" y="206"/>
                  </a:moveTo>
                  <a:cubicBezTo>
                    <a:pt x="48" y="206"/>
                    <a:pt x="11" y="169"/>
                    <a:pt x="11" y="123"/>
                  </a:cubicBezTo>
                  <a:cubicBezTo>
                    <a:pt x="11" y="78"/>
                    <a:pt x="48" y="41"/>
                    <a:pt x="93" y="41"/>
                  </a:cubicBezTo>
                  <a:cubicBezTo>
                    <a:pt x="138" y="41"/>
                    <a:pt x="175" y="78"/>
                    <a:pt x="175" y="123"/>
                  </a:cubicBezTo>
                  <a:cubicBezTo>
                    <a:pt x="175" y="169"/>
                    <a:pt x="138" y="206"/>
                    <a:pt x="93" y="206"/>
                  </a:cubicBezTo>
                  <a:moveTo>
                    <a:pt x="160" y="123"/>
                  </a:moveTo>
                  <a:cubicBezTo>
                    <a:pt x="160" y="160"/>
                    <a:pt x="130" y="190"/>
                    <a:pt x="93" y="190"/>
                  </a:cubicBezTo>
                  <a:cubicBezTo>
                    <a:pt x="71" y="190"/>
                    <a:pt x="51" y="179"/>
                    <a:pt x="39" y="161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81"/>
                    <a:pt x="93" y="81"/>
                    <a:pt x="93" y="81"/>
                  </a:cubicBezTo>
                  <a:cubicBezTo>
                    <a:pt x="117" y="81"/>
                    <a:pt x="136" y="100"/>
                    <a:pt x="136" y="123"/>
                  </a:cubicBezTo>
                  <a:cubicBezTo>
                    <a:pt x="136" y="147"/>
                    <a:pt x="117" y="166"/>
                    <a:pt x="93" y="166"/>
                  </a:cubicBezTo>
                  <a:cubicBezTo>
                    <a:pt x="86" y="166"/>
                    <a:pt x="78" y="164"/>
                    <a:pt x="72" y="160"/>
                  </a:cubicBezTo>
                  <a:cubicBezTo>
                    <a:pt x="77" y="155"/>
                    <a:pt x="77" y="155"/>
                    <a:pt x="77" y="155"/>
                  </a:cubicBezTo>
                  <a:cubicBezTo>
                    <a:pt x="55" y="149"/>
                    <a:pt x="55" y="149"/>
                    <a:pt x="55" y="149"/>
                  </a:cubicBezTo>
                  <a:cubicBezTo>
                    <a:pt x="61" y="170"/>
                    <a:pt x="61" y="170"/>
                    <a:pt x="61" y="170"/>
                  </a:cubicBezTo>
                  <a:cubicBezTo>
                    <a:pt x="66" y="165"/>
                    <a:pt x="66" y="165"/>
                    <a:pt x="66" y="165"/>
                  </a:cubicBezTo>
                  <a:cubicBezTo>
                    <a:pt x="74" y="170"/>
                    <a:pt x="84" y="173"/>
                    <a:pt x="93" y="173"/>
                  </a:cubicBezTo>
                  <a:cubicBezTo>
                    <a:pt x="121" y="173"/>
                    <a:pt x="143" y="151"/>
                    <a:pt x="143" y="123"/>
                  </a:cubicBezTo>
                  <a:cubicBezTo>
                    <a:pt x="143" y="96"/>
                    <a:pt x="121" y="74"/>
                    <a:pt x="93" y="74"/>
                  </a:cubicBezTo>
                  <a:cubicBezTo>
                    <a:pt x="93" y="57"/>
                    <a:pt x="93" y="57"/>
                    <a:pt x="93" y="57"/>
                  </a:cubicBezTo>
                  <a:cubicBezTo>
                    <a:pt x="130" y="57"/>
                    <a:pt x="160" y="87"/>
                    <a:pt x="160" y="123"/>
                  </a:cubicBez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Content Placeholder 15">
              <a:extLst>
                <a:ext uri="{FF2B5EF4-FFF2-40B4-BE49-F238E27FC236}">
                  <a16:creationId xmlns:a16="http://schemas.microsoft.com/office/drawing/2014/main" id="{2F699181-11C0-4938-AF90-EE2C579B10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1549" y="3695613"/>
              <a:ext cx="1419091" cy="822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908474"/>
                </a:buClr>
                <a:buSzPct val="7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rPr>
                <a:t>5,000,000+ </a:t>
              </a:r>
              <a:b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rPr>
              </a:b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rPr>
                <a:t>Assets</a:t>
              </a:r>
              <a:br>
                <a:rPr kumimoji="0" lang="en-US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rPr>
              </a:b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 Light"/>
                </a:rPr>
                <a:t>(Installed Base)</a:t>
              </a:r>
              <a:endPara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 Light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0DF704B-0065-4A22-8CD4-8BDBAD7962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8627" y="3126972"/>
              <a:ext cx="560710" cy="584146"/>
            </a:xfrm>
            <a:custGeom>
              <a:avLst/>
              <a:gdLst>
                <a:gd name="T0" fmla="*/ 115784 w 194"/>
                <a:gd name="T1" fmla="*/ 405306 h 202"/>
                <a:gd name="T2" fmla="*/ 304695 w 194"/>
                <a:gd name="T3" fmla="*/ 405306 h 202"/>
                <a:gd name="T4" fmla="*/ 210239 w 194"/>
                <a:gd name="T5" fmla="*/ 469301 h 202"/>
                <a:gd name="T6" fmla="*/ 210239 w 194"/>
                <a:gd name="T7" fmla="*/ 341310 h 202"/>
                <a:gd name="T8" fmla="*/ 210239 w 194"/>
                <a:gd name="T9" fmla="*/ 469301 h 202"/>
                <a:gd name="T10" fmla="*/ 399150 w 194"/>
                <a:gd name="T11" fmla="*/ 295599 h 202"/>
                <a:gd name="T12" fmla="*/ 319930 w 194"/>
                <a:gd name="T13" fmla="*/ 216366 h 202"/>
                <a:gd name="T14" fmla="*/ 210239 w 194"/>
                <a:gd name="T15" fmla="*/ 231603 h 202"/>
                <a:gd name="T16" fmla="*/ 100549 w 194"/>
                <a:gd name="T17" fmla="*/ 216366 h 202"/>
                <a:gd name="T18" fmla="*/ 21329 w 194"/>
                <a:gd name="T19" fmla="*/ 295599 h 202"/>
                <a:gd name="T20" fmla="*/ 39610 w 194"/>
                <a:gd name="T21" fmla="*/ 405306 h 202"/>
                <a:gd name="T22" fmla="*/ 21329 w 194"/>
                <a:gd name="T23" fmla="*/ 511965 h 202"/>
                <a:gd name="T24" fmla="*/ 100549 w 194"/>
                <a:gd name="T25" fmla="*/ 591198 h 202"/>
                <a:gd name="T26" fmla="*/ 210239 w 194"/>
                <a:gd name="T27" fmla="*/ 575961 h 202"/>
                <a:gd name="T28" fmla="*/ 319930 w 194"/>
                <a:gd name="T29" fmla="*/ 591198 h 202"/>
                <a:gd name="T30" fmla="*/ 399150 w 194"/>
                <a:gd name="T31" fmla="*/ 511965 h 202"/>
                <a:gd name="T32" fmla="*/ 380869 w 194"/>
                <a:gd name="T33" fmla="*/ 405306 h 202"/>
                <a:gd name="T34" fmla="*/ 210239 w 194"/>
                <a:gd name="T35" fmla="*/ 508918 h 202"/>
                <a:gd name="T36" fmla="*/ 210239 w 194"/>
                <a:gd name="T37" fmla="*/ 298646 h 202"/>
                <a:gd name="T38" fmla="*/ 210239 w 194"/>
                <a:gd name="T39" fmla="*/ 508918 h 202"/>
                <a:gd name="T40" fmla="*/ 591108 w 194"/>
                <a:gd name="T41" fmla="*/ 88375 h 202"/>
                <a:gd name="T42" fmla="*/ 539310 w 194"/>
                <a:gd name="T43" fmla="*/ 51806 h 202"/>
                <a:gd name="T44" fmla="*/ 502746 w 194"/>
                <a:gd name="T45" fmla="*/ 0 h 202"/>
                <a:gd name="T46" fmla="*/ 438761 w 194"/>
                <a:gd name="T47" fmla="*/ 0 h 202"/>
                <a:gd name="T48" fmla="*/ 402197 w 194"/>
                <a:gd name="T49" fmla="*/ 51806 h 202"/>
                <a:gd name="T50" fmla="*/ 350399 w 194"/>
                <a:gd name="T51" fmla="*/ 88375 h 202"/>
                <a:gd name="T52" fmla="*/ 350399 w 194"/>
                <a:gd name="T53" fmla="*/ 155418 h 202"/>
                <a:gd name="T54" fmla="*/ 402197 w 194"/>
                <a:gd name="T55" fmla="*/ 191987 h 202"/>
                <a:gd name="T56" fmla="*/ 438761 w 194"/>
                <a:gd name="T57" fmla="*/ 243793 h 202"/>
                <a:gd name="T58" fmla="*/ 502746 w 194"/>
                <a:gd name="T59" fmla="*/ 243793 h 202"/>
                <a:gd name="T60" fmla="*/ 539310 w 194"/>
                <a:gd name="T61" fmla="*/ 191987 h 202"/>
                <a:gd name="T62" fmla="*/ 591108 w 194"/>
                <a:gd name="T63" fmla="*/ 155418 h 202"/>
                <a:gd name="T64" fmla="*/ 472277 w 194"/>
                <a:gd name="T65" fmla="*/ 173702 h 202"/>
                <a:gd name="T66" fmla="*/ 472277 w 194"/>
                <a:gd name="T67" fmla="*/ 70090 h 202"/>
                <a:gd name="T68" fmla="*/ 472277 w 194"/>
                <a:gd name="T69" fmla="*/ 173702 h 20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4" h="202">
                  <a:moveTo>
                    <a:pt x="69" y="102"/>
                  </a:moveTo>
                  <a:cubicBezTo>
                    <a:pt x="52" y="102"/>
                    <a:pt x="38" y="115"/>
                    <a:pt x="38" y="133"/>
                  </a:cubicBezTo>
                  <a:cubicBezTo>
                    <a:pt x="38" y="150"/>
                    <a:pt x="52" y="164"/>
                    <a:pt x="69" y="164"/>
                  </a:cubicBezTo>
                  <a:cubicBezTo>
                    <a:pt x="86" y="164"/>
                    <a:pt x="100" y="150"/>
                    <a:pt x="100" y="133"/>
                  </a:cubicBezTo>
                  <a:cubicBezTo>
                    <a:pt x="100" y="115"/>
                    <a:pt x="86" y="102"/>
                    <a:pt x="69" y="102"/>
                  </a:cubicBezTo>
                  <a:moveTo>
                    <a:pt x="69" y="154"/>
                  </a:moveTo>
                  <a:cubicBezTo>
                    <a:pt x="57" y="154"/>
                    <a:pt x="48" y="144"/>
                    <a:pt x="48" y="133"/>
                  </a:cubicBezTo>
                  <a:cubicBezTo>
                    <a:pt x="48" y="121"/>
                    <a:pt x="57" y="112"/>
                    <a:pt x="69" y="112"/>
                  </a:cubicBezTo>
                  <a:cubicBezTo>
                    <a:pt x="80" y="112"/>
                    <a:pt x="90" y="121"/>
                    <a:pt x="90" y="133"/>
                  </a:cubicBezTo>
                  <a:cubicBezTo>
                    <a:pt x="90" y="144"/>
                    <a:pt x="80" y="154"/>
                    <a:pt x="69" y="154"/>
                  </a:cubicBezTo>
                  <a:moveTo>
                    <a:pt x="138" y="114"/>
                  </a:moveTo>
                  <a:cubicBezTo>
                    <a:pt x="136" y="108"/>
                    <a:pt x="134" y="102"/>
                    <a:pt x="131" y="97"/>
                  </a:cubicBezTo>
                  <a:cubicBezTo>
                    <a:pt x="124" y="100"/>
                    <a:pt x="115" y="99"/>
                    <a:pt x="109" y="93"/>
                  </a:cubicBezTo>
                  <a:cubicBezTo>
                    <a:pt x="103" y="87"/>
                    <a:pt x="101" y="78"/>
                    <a:pt x="105" y="71"/>
                  </a:cubicBezTo>
                  <a:cubicBezTo>
                    <a:pt x="99" y="68"/>
                    <a:pt x="94" y="65"/>
                    <a:pt x="87" y="64"/>
                  </a:cubicBezTo>
                  <a:cubicBezTo>
                    <a:pt x="85" y="71"/>
                    <a:pt x="77" y="76"/>
                    <a:pt x="69" y="76"/>
                  </a:cubicBezTo>
                  <a:cubicBezTo>
                    <a:pt x="60" y="76"/>
                    <a:pt x="53" y="71"/>
                    <a:pt x="51" y="64"/>
                  </a:cubicBezTo>
                  <a:cubicBezTo>
                    <a:pt x="44" y="65"/>
                    <a:pt x="39" y="68"/>
                    <a:pt x="33" y="71"/>
                  </a:cubicBezTo>
                  <a:cubicBezTo>
                    <a:pt x="36" y="78"/>
                    <a:pt x="35" y="87"/>
                    <a:pt x="29" y="93"/>
                  </a:cubicBezTo>
                  <a:cubicBezTo>
                    <a:pt x="23" y="99"/>
                    <a:pt x="14" y="100"/>
                    <a:pt x="7" y="97"/>
                  </a:cubicBezTo>
                  <a:cubicBezTo>
                    <a:pt x="4" y="102"/>
                    <a:pt x="2" y="108"/>
                    <a:pt x="0" y="114"/>
                  </a:cubicBezTo>
                  <a:cubicBezTo>
                    <a:pt x="7" y="117"/>
                    <a:pt x="13" y="124"/>
                    <a:pt x="13" y="133"/>
                  </a:cubicBezTo>
                  <a:cubicBezTo>
                    <a:pt x="13" y="141"/>
                    <a:pt x="7" y="148"/>
                    <a:pt x="0" y="151"/>
                  </a:cubicBezTo>
                  <a:cubicBezTo>
                    <a:pt x="2" y="157"/>
                    <a:pt x="4" y="163"/>
                    <a:pt x="7" y="168"/>
                  </a:cubicBezTo>
                  <a:cubicBezTo>
                    <a:pt x="14" y="165"/>
                    <a:pt x="23" y="166"/>
                    <a:pt x="29" y="172"/>
                  </a:cubicBezTo>
                  <a:cubicBezTo>
                    <a:pt x="35" y="178"/>
                    <a:pt x="36" y="187"/>
                    <a:pt x="33" y="194"/>
                  </a:cubicBezTo>
                  <a:cubicBezTo>
                    <a:pt x="39" y="198"/>
                    <a:pt x="44" y="200"/>
                    <a:pt x="51" y="202"/>
                  </a:cubicBezTo>
                  <a:cubicBezTo>
                    <a:pt x="53" y="194"/>
                    <a:pt x="60" y="189"/>
                    <a:pt x="69" y="189"/>
                  </a:cubicBezTo>
                  <a:cubicBezTo>
                    <a:pt x="77" y="189"/>
                    <a:pt x="85" y="194"/>
                    <a:pt x="87" y="202"/>
                  </a:cubicBezTo>
                  <a:cubicBezTo>
                    <a:pt x="94" y="200"/>
                    <a:pt x="99" y="198"/>
                    <a:pt x="105" y="194"/>
                  </a:cubicBezTo>
                  <a:cubicBezTo>
                    <a:pt x="101" y="187"/>
                    <a:pt x="103" y="178"/>
                    <a:pt x="109" y="172"/>
                  </a:cubicBezTo>
                  <a:cubicBezTo>
                    <a:pt x="115" y="166"/>
                    <a:pt x="124" y="165"/>
                    <a:pt x="131" y="168"/>
                  </a:cubicBezTo>
                  <a:cubicBezTo>
                    <a:pt x="134" y="163"/>
                    <a:pt x="136" y="157"/>
                    <a:pt x="138" y="151"/>
                  </a:cubicBezTo>
                  <a:cubicBezTo>
                    <a:pt x="130" y="148"/>
                    <a:pt x="125" y="141"/>
                    <a:pt x="125" y="133"/>
                  </a:cubicBezTo>
                  <a:cubicBezTo>
                    <a:pt x="125" y="124"/>
                    <a:pt x="130" y="117"/>
                    <a:pt x="138" y="114"/>
                  </a:cubicBezTo>
                  <a:moveTo>
                    <a:pt x="69" y="167"/>
                  </a:moveTo>
                  <a:cubicBezTo>
                    <a:pt x="50" y="167"/>
                    <a:pt x="35" y="152"/>
                    <a:pt x="35" y="133"/>
                  </a:cubicBezTo>
                  <a:cubicBezTo>
                    <a:pt x="35" y="114"/>
                    <a:pt x="50" y="98"/>
                    <a:pt x="69" y="98"/>
                  </a:cubicBezTo>
                  <a:cubicBezTo>
                    <a:pt x="88" y="98"/>
                    <a:pt x="103" y="114"/>
                    <a:pt x="103" y="133"/>
                  </a:cubicBezTo>
                  <a:cubicBezTo>
                    <a:pt x="103" y="152"/>
                    <a:pt x="88" y="167"/>
                    <a:pt x="69" y="167"/>
                  </a:cubicBezTo>
                  <a:moveTo>
                    <a:pt x="187" y="40"/>
                  </a:moveTo>
                  <a:cubicBezTo>
                    <a:pt x="187" y="35"/>
                    <a:pt x="190" y="31"/>
                    <a:pt x="194" y="29"/>
                  </a:cubicBezTo>
                  <a:cubicBezTo>
                    <a:pt x="193" y="26"/>
                    <a:pt x="192" y="22"/>
                    <a:pt x="190" y="19"/>
                  </a:cubicBezTo>
                  <a:cubicBezTo>
                    <a:pt x="186" y="21"/>
                    <a:pt x="181" y="21"/>
                    <a:pt x="177" y="17"/>
                  </a:cubicBezTo>
                  <a:cubicBezTo>
                    <a:pt x="174" y="14"/>
                    <a:pt x="173" y="8"/>
                    <a:pt x="175" y="4"/>
                  </a:cubicBezTo>
                  <a:cubicBezTo>
                    <a:pt x="172" y="2"/>
                    <a:pt x="169" y="1"/>
                    <a:pt x="165" y="0"/>
                  </a:cubicBezTo>
                  <a:cubicBezTo>
                    <a:pt x="164" y="4"/>
                    <a:pt x="159" y="8"/>
                    <a:pt x="155" y="8"/>
                  </a:cubicBezTo>
                  <a:cubicBezTo>
                    <a:pt x="150" y="8"/>
                    <a:pt x="145" y="4"/>
                    <a:pt x="144" y="0"/>
                  </a:cubicBezTo>
                  <a:cubicBezTo>
                    <a:pt x="140" y="1"/>
                    <a:pt x="137" y="2"/>
                    <a:pt x="134" y="4"/>
                  </a:cubicBezTo>
                  <a:cubicBezTo>
                    <a:pt x="136" y="8"/>
                    <a:pt x="135" y="14"/>
                    <a:pt x="132" y="17"/>
                  </a:cubicBezTo>
                  <a:cubicBezTo>
                    <a:pt x="128" y="21"/>
                    <a:pt x="123" y="21"/>
                    <a:pt x="119" y="19"/>
                  </a:cubicBezTo>
                  <a:cubicBezTo>
                    <a:pt x="117" y="22"/>
                    <a:pt x="116" y="26"/>
                    <a:pt x="115" y="29"/>
                  </a:cubicBezTo>
                  <a:cubicBezTo>
                    <a:pt x="119" y="31"/>
                    <a:pt x="122" y="35"/>
                    <a:pt x="122" y="40"/>
                  </a:cubicBezTo>
                  <a:cubicBezTo>
                    <a:pt x="122" y="45"/>
                    <a:pt x="119" y="49"/>
                    <a:pt x="115" y="51"/>
                  </a:cubicBezTo>
                  <a:cubicBezTo>
                    <a:pt x="116" y="54"/>
                    <a:pt x="117" y="58"/>
                    <a:pt x="119" y="61"/>
                  </a:cubicBezTo>
                  <a:cubicBezTo>
                    <a:pt x="123" y="59"/>
                    <a:pt x="128" y="59"/>
                    <a:pt x="132" y="63"/>
                  </a:cubicBezTo>
                  <a:cubicBezTo>
                    <a:pt x="135" y="66"/>
                    <a:pt x="136" y="72"/>
                    <a:pt x="134" y="76"/>
                  </a:cubicBezTo>
                  <a:cubicBezTo>
                    <a:pt x="137" y="78"/>
                    <a:pt x="140" y="79"/>
                    <a:pt x="144" y="80"/>
                  </a:cubicBezTo>
                  <a:cubicBezTo>
                    <a:pt x="145" y="76"/>
                    <a:pt x="150" y="72"/>
                    <a:pt x="155" y="72"/>
                  </a:cubicBezTo>
                  <a:cubicBezTo>
                    <a:pt x="159" y="72"/>
                    <a:pt x="164" y="76"/>
                    <a:pt x="165" y="80"/>
                  </a:cubicBezTo>
                  <a:cubicBezTo>
                    <a:pt x="169" y="79"/>
                    <a:pt x="172" y="78"/>
                    <a:pt x="175" y="76"/>
                  </a:cubicBezTo>
                  <a:cubicBezTo>
                    <a:pt x="173" y="72"/>
                    <a:pt x="174" y="66"/>
                    <a:pt x="177" y="63"/>
                  </a:cubicBezTo>
                  <a:cubicBezTo>
                    <a:pt x="181" y="59"/>
                    <a:pt x="186" y="59"/>
                    <a:pt x="190" y="61"/>
                  </a:cubicBezTo>
                  <a:cubicBezTo>
                    <a:pt x="192" y="58"/>
                    <a:pt x="193" y="54"/>
                    <a:pt x="194" y="51"/>
                  </a:cubicBezTo>
                  <a:cubicBezTo>
                    <a:pt x="190" y="49"/>
                    <a:pt x="187" y="45"/>
                    <a:pt x="187" y="40"/>
                  </a:cubicBezTo>
                  <a:moveTo>
                    <a:pt x="155" y="57"/>
                  </a:moveTo>
                  <a:cubicBezTo>
                    <a:pt x="145" y="57"/>
                    <a:pt x="137" y="49"/>
                    <a:pt x="137" y="40"/>
                  </a:cubicBezTo>
                  <a:cubicBezTo>
                    <a:pt x="137" y="31"/>
                    <a:pt x="145" y="23"/>
                    <a:pt x="155" y="23"/>
                  </a:cubicBezTo>
                  <a:cubicBezTo>
                    <a:pt x="164" y="23"/>
                    <a:pt x="172" y="31"/>
                    <a:pt x="172" y="40"/>
                  </a:cubicBezTo>
                  <a:cubicBezTo>
                    <a:pt x="172" y="49"/>
                    <a:pt x="164" y="57"/>
                    <a:pt x="155" y="57"/>
                  </a:cubicBez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Content Placeholder 15">
              <a:extLst>
                <a:ext uri="{FF2B5EF4-FFF2-40B4-BE49-F238E27FC236}">
                  <a16:creationId xmlns:a16="http://schemas.microsoft.com/office/drawing/2014/main" id="{3EF0E526-DB5D-480E-8DE1-5202A60631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1231" y="2381099"/>
              <a:ext cx="1419225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908474"/>
                </a:buClr>
                <a:buSzPct val="7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  <a:sym typeface="Gill Sans Light"/>
                </a:rPr>
                <a:t>Over 50 </a:t>
              </a:r>
              <a:b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  <a:sym typeface="Gill Sans Light"/>
                </a:rPr>
              </a:b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  <a:sym typeface="Gill Sans Light"/>
                </a:rPr>
                <a:t>Countries</a:t>
              </a:r>
              <a:endPara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 Light"/>
              </a:endParaRPr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072F057-E705-4BFB-8262-008526AC24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1993" y="1730664"/>
              <a:ext cx="602665" cy="662634"/>
            </a:xfrm>
            <a:custGeom>
              <a:avLst/>
              <a:gdLst>
                <a:gd name="T0" fmla="*/ 490879 w 2355"/>
                <a:gd name="T1" fmla="*/ 408911 h 2588"/>
                <a:gd name="T2" fmla="*/ 471428 w 2355"/>
                <a:gd name="T3" fmla="*/ 514214 h 2588"/>
                <a:gd name="T4" fmla="*/ 424593 w 2355"/>
                <a:gd name="T5" fmla="*/ 408911 h 2588"/>
                <a:gd name="T6" fmla="*/ 419474 w 2355"/>
                <a:gd name="T7" fmla="*/ 385340 h 2588"/>
                <a:gd name="T8" fmla="*/ 385179 w 2355"/>
                <a:gd name="T9" fmla="*/ 369455 h 2588"/>
                <a:gd name="T10" fmla="*/ 295347 w 2355"/>
                <a:gd name="T11" fmla="*/ 282344 h 2588"/>
                <a:gd name="T12" fmla="*/ 314286 w 2355"/>
                <a:gd name="T13" fmla="*/ 241862 h 2588"/>
                <a:gd name="T14" fmla="*/ 295347 w 2355"/>
                <a:gd name="T15" fmla="*/ 198050 h 2588"/>
                <a:gd name="T16" fmla="*/ 291508 w 2355"/>
                <a:gd name="T17" fmla="*/ 116063 h 2588"/>
                <a:gd name="T18" fmla="*/ 0 w 2355"/>
                <a:gd name="T19" fmla="*/ 389183 h 2588"/>
                <a:gd name="T20" fmla="*/ 547185 w 2355"/>
                <a:gd name="T21" fmla="*/ 389183 h 2588"/>
                <a:gd name="T22" fmla="*/ 510842 w 2355"/>
                <a:gd name="T23" fmla="*/ 385340 h 2588"/>
                <a:gd name="T24" fmla="*/ 144858 w 2355"/>
                <a:gd name="T25" fmla="*/ 233664 h 2588"/>
                <a:gd name="T26" fmla="*/ 154583 w 2355"/>
                <a:gd name="T27" fmla="*/ 187546 h 2588"/>
                <a:gd name="T28" fmla="*/ 138972 w 2355"/>
                <a:gd name="T29" fmla="*/ 272864 h 2588"/>
                <a:gd name="T30" fmla="*/ 40437 w 2355"/>
                <a:gd name="T31" fmla="*/ 369455 h 2588"/>
                <a:gd name="T32" fmla="*/ 76012 w 2355"/>
                <a:gd name="T33" fmla="*/ 514214 h 2588"/>
                <a:gd name="T34" fmla="*/ 132061 w 2355"/>
                <a:gd name="T35" fmla="*/ 408911 h 2588"/>
                <a:gd name="T36" fmla="*/ 76012 w 2355"/>
                <a:gd name="T37" fmla="*/ 514214 h 2588"/>
                <a:gd name="T38" fmla="*/ 144858 w 2355"/>
                <a:gd name="T39" fmla="*/ 540860 h 2588"/>
                <a:gd name="T40" fmla="*/ 102373 w 2355"/>
                <a:gd name="T41" fmla="*/ 548802 h 2588"/>
                <a:gd name="T42" fmla="*/ 202955 w 2355"/>
                <a:gd name="T43" fmla="*/ 612599 h 2588"/>
                <a:gd name="T44" fmla="*/ 255677 w 2355"/>
                <a:gd name="T45" fmla="*/ 531892 h 2588"/>
                <a:gd name="T46" fmla="*/ 255677 w 2355"/>
                <a:gd name="T47" fmla="*/ 492180 h 2588"/>
                <a:gd name="T48" fmla="*/ 171731 w 2355"/>
                <a:gd name="T49" fmla="*/ 408911 h 2588"/>
                <a:gd name="T50" fmla="*/ 255677 w 2355"/>
                <a:gd name="T51" fmla="*/ 492180 h 2588"/>
                <a:gd name="T52" fmla="*/ 171475 w 2355"/>
                <a:gd name="T53" fmla="*/ 369455 h 2588"/>
                <a:gd name="T54" fmla="*/ 255677 w 2355"/>
                <a:gd name="T55" fmla="*/ 282344 h 2588"/>
                <a:gd name="T56" fmla="*/ 255677 w 2355"/>
                <a:gd name="T57" fmla="*/ 242887 h 2588"/>
                <a:gd name="T58" fmla="*/ 201675 w 2355"/>
                <a:gd name="T59" fmla="*/ 166280 h 2588"/>
                <a:gd name="T60" fmla="*/ 255677 w 2355"/>
                <a:gd name="T61" fmla="*/ 242887 h 2588"/>
                <a:gd name="T62" fmla="*/ 295347 w 2355"/>
                <a:gd name="T63" fmla="*/ 622335 h 2588"/>
                <a:gd name="T64" fmla="*/ 372638 w 2355"/>
                <a:gd name="T65" fmla="*/ 537017 h 2588"/>
                <a:gd name="T66" fmla="*/ 378525 w 2355"/>
                <a:gd name="T67" fmla="*/ 498073 h 2588"/>
                <a:gd name="T68" fmla="*/ 295347 w 2355"/>
                <a:gd name="T69" fmla="*/ 408911 h 2588"/>
                <a:gd name="T70" fmla="*/ 378525 w 2355"/>
                <a:gd name="T71" fmla="*/ 498073 h 2588"/>
                <a:gd name="T72" fmla="*/ 411796 w 2355"/>
                <a:gd name="T73" fmla="*/ 542397 h 2588"/>
                <a:gd name="T74" fmla="*/ 403094 w 2355"/>
                <a:gd name="T75" fmla="*/ 584415 h 2588"/>
                <a:gd name="T76" fmla="*/ 330153 w 2355"/>
                <a:gd name="T77" fmla="*/ 173454 h 2588"/>
                <a:gd name="T78" fmla="*/ 474244 w 2355"/>
                <a:gd name="T79" fmla="*/ 370480 h 2588"/>
                <a:gd name="T80" fmla="*/ 451722 w 2355"/>
                <a:gd name="T81" fmla="*/ 7686 h 2588"/>
                <a:gd name="T82" fmla="*/ 392601 w 2355"/>
                <a:gd name="T83" fmla="*/ 144759 h 2588"/>
                <a:gd name="T84" fmla="*/ 537971 w 2355"/>
                <a:gd name="T85" fmla="*/ 144759 h 258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355" h="2588">
                  <a:moveTo>
                    <a:pt x="1996" y="1504"/>
                  </a:moveTo>
                  <a:cubicBezTo>
                    <a:pt x="1980" y="1544"/>
                    <a:pt x="1952" y="1575"/>
                    <a:pt x="1918" y="1596"/>
                  </a:cubicBezTo>
                  <a:cubicBezTo>
                    <a:pt x="1980" y="1596"/>
                    <a:pt x="1980" y="1596"/>
                    <a:pt x="1980" y="1596"/>
                  </a:cubicBezTo>
                  <a:cubicBezTo>
                    <a:pt x="1967" y="1746"/>
                    <a:pt x="1918" y="1886"/>
                    <a:pt x="1842" y="2007"/>
                  </a:cubicBezTo>
                  <a:cubicBezTo>
                    <a:pt x="1775" y="1991"/>
                    <a:pt x="1705" y="1976"/>
                    <a:pt x="1632" y="1964"/>
                  </a:cubicBezTo>
                  <a:cubicBezTo>
                    <a:pt x="1648" y="1845"/>
                    <a:pt x="1657" y="1722"/>
                    <a:pt x="1659" y="1596"/>
                  </a:cubicBezTo>
                  <a:cubicBezTo>
                    <a:pt x="1718" y="1596"/>
                    <a:pt x="1718" y="1596"/>
                    <a:pt x="1718" y="1596"/>
                  </a:cubicBezTo>
                  <a:cubicBezTo>
                    <a:pt x="1683" y="1575"/>
                    <a:pt x="1655" y="1544"/>
                    <a:pt x="1639" y="1504"/>
                  </a:cubicBezTo>
                  <a:cubicBezTo>
                    <a:pt x="1602" y="1412"/>
                    <a:pt x="1553" y="1341"/>
                    <a:pt x="1498" y="1275"/>
                  </a:cubicBezTo>
                  <a:cubicBezTo>
                    <a:pt x="1502" y="1330"/>
                    <a:pt x="1504" y="1385"/>
                    <a:pt x="1505" y="1442"/>
                  </a:cubicBezTo>
                  <a:cubicBezTo>
                    <a:pt x="1154" y="1442"/>
                    <a:pt x="1154" y="1442"/>
                    <a:pt x="1154" y="1442"/>
                  </a:cubicBezTo>
                  <a:cubicBezTo>
                    <a:pt x="1154" y="1102"/>
                    <a:pt x="1154" y="1102"/>
                    <a:pt x="1154" y="1102"/>
                  </a:cubicBezTo>
                  <a:cubicBezTo>
                    <a:pt x="1216" y="1100"/>
                    <a:pt x="1277" y="1097"/>
                    <a:pt x="1337" y="1093"/>
                  </a:cubicBezTo>
                  <a:cubicBezTo>
                    <a:pt x="1298" y="1047"/>
                    <a:pt x="1261" y="998"/>
                    <a:pt x="1228" y="944"/>
                  </a:cubicBezTo>
                  <a:cubicBezTo>
                    <a:pt x="1203" y="945"/>
                    <a:pt x="1179" y="947"/>
                    <a:pt x="1154" y="947"/>
                  </a:cubicBezTo>
                  <a:cubicBezTo>
                    <a:pt x="1154" y="773"/>
                    <a:pt x="1154" y="773"/>
                    <a:pt x="1154" y="773"/>
                  </a:cubicBezTo>
                  <a:cubicBezTo>
                    <a:pt x="1148" y="751"/>
                    <a:pt x="1142" y="728"/>
                    <a:pt x="1138" y="704"/>
                  </a:cubicBezTo>
                  <a:cubicBezTo>
                    <a:pt x="1123" y="620"/>
                    <a:pt x="1124" y="535"/>
                    <a:pt x="1139" y="453"/>
                  </a:cubicBezTo>
                  <a:cubicBezTo>
                    <a:pt x="1116" y="451"/>
                    <a:pt x="1093" y="450"/>
                    <a:pt x="1069" y="450"/>
                  </a:cubicBezTo>
                  <a:cubicBezTo>
                    <a:pt x="480" y="450"/>
                    <a:pt x="0" y="930"/>
                    <a:pt x="0" y="1519"/>
                  </a:cubicBezTo>
                  <a:cubicBezTo>
                    <a:pt x="0" y="2108"/>
                    <a:pt x="480" y="2588"/>
                    <a:pt x="1069" y="2588"/>
                  </a:cubicBezTo>
                  <a:cubicBezTo>
                    <a:pt x="1658" y="2588"/>
                    <a:pt x="2138" y="2108"/>
                    <a:pt x="2138" y="1519"/>
                  </a:cubicBezTo>
                  <a:cubicBezTo>
                    <a:pt x="2138" y="1445"/>
                    <a:pt x="2130" y="1372"/>
                    <a:pt x="2116" y="1302"/>
                  </a:cubicBezTo>
                  <a:cubicBezTo>
                    <a:pt x="2070" y="1361"/>
                    <a:pt x="2029" y="1425"/>
                    <a:pt x="1996" y="1504"/>
                  </a:cubicBezTo>
                  <a:close/>
                  <a:moveTo>
                    <a:pt x="604" y="732"/>
                  </a:moveTo>
                  <a:cubicBezTo>
                    <a:pt x="589" y="789"/>
                    <a:pt x="577" y="849"/>
                    <a:pt x="566" y="912"/>
                  </a:cubicBezTo>
                  <a:cubicBezTo>
                    <a:pt x="513" y="904"/>
                    <a:pt x="462" y="895"/>
                    <a:pt x="412" y="884"/>
                  </a:cubicBezTo>
                  <a:cubicBezTo>
                    <a:pt x="469" y="825"/>
                    <a:pt x="533" y="774"/>
                    <a:pt x="604" y="732"/>
                  </a:cubicBezTo>
                  <a:close/>
                  <a:moveTo>
                    <a:pt x="305" y="1018"/>
                  </a:moveTo>
                  <a:cubicBezTo>
                    <a:pt x="381" y="1037"/>
                    <a:pt x="460" y="1052"/>
                    <a:pt x="543" y="1065"/>
                  </a:cubicBezTo>
                  <a:cubicBezTo>
                    <a:pt x="527" y="1186"/>
                    <a:pt x="518" y="1313"/>
                    <a:pt x="516" y="1442"/>
                  </a:cubicBezTo>
                  <a:cubicBezTo>
                    <a:pt x="158" y="1442"/>
                    <a:pt x="158" y="1442"/>
                    <a:pt x="158" y="1442"/>
                  </a:cubicBezTo>
                  <a:cubicBezTo>
                    <a:pt x="171" y="1286"/>
                    <a:pt x="223" y="1142"/>
                    <a:pt x="305" y="1018"/>
                  </a:cubicBezTo>
                  <a:close/>
                  <a:moveTo>
                    <a:pt x="297" y="2007"/>
                  </a:moveTo>
                  <a:cubicBezTo>
                    <a:pt x="220" y="1886"/>
                    <a:pt x="171" y="1746"/>
                    <a:pt x="158" y="1596"/>
                  </a:cubicBezTo>
                  <a:cubicBezTo>
                    <a:pt x="516" y="1596"/>
                    <a:pt x="516" y="1596"/>
                    <a:pt x="516" y="1596"/>
                  </a:cubicBezTo>
                  <a:cubicBezTo>
                    <a:pt x="519" y="1720"/>
                    <a:pt x="528" y="1842"/>
                    <a:pt x="543" y="1959"/>
                  </a:cubicBezTo>
                  <a:cubicBezTo>
                    <a:pt x="457" y="1972"/>
                    <a:pt x="375" y="1988"/>
                    <a:pt x="297" y="2007"/>
                  </a:cubicBezTo>
                  <a:close/>
                  <a:moveTo>
                    <a:pt x="400" y="2142"/>
                  </a:moveTo>
                  <a:cubicBezTo>
                    <a:pt x="454" y="2130"/>
                    <a:pt x="509" y="2120"/>
                    <a:pt x="566" y="2111"/>
                  </a:cubicBezTo>
                  <a:cubicBezTo>
                    <a:pt x="578" y="2180"/>
                    <a:pt x="592" y="2246"/>
                    <a:pt x="608" y="2308"/>
                  </a:cubicBezTo>
                  <a:cubicBezTo>
                    <a:pt x="531" y="2263"/>
                    <a:pt x="461" y="2207"/>
                    <a:pt x="400" y="2142"/>
                  </a:cubicBezTo>
                  <a:close/>
                  <a:moveTo>
                    <a:pt x="999" y="2431"/>
                  </a:moveTo>
                  <a:cubicBezTo>
                    <a:pt x="928" y="2425"/>
                    <a:pt x="859" y="2412"/>
                    <a:pt x="793" y="2391"/>
                  </a:cubicBezTo>
                  <a:cubicBezTo>
                    <a:pt x="764" y="2301"/>
                    <a:pt x="739" y="2201"/>
                    <a:pt x="719" y="2092"/>
                  </a:cubicBezTo>
                  <a:cubicBezTo>
                    <a:pt x="811" y="2083"/>
                    <a:pt x="905" y="2077"/>
                    <a:pt x="999" y="2076"/>
                  </a:cubicBezTo>
                  <a:lnTo>
                    <a:pt x="999" y="2431"/>
                  </a:lnTo>
                  <a:close/>
                  <a:moveTo>
                    <a:pt x="999" y="1921"/>
                  </a:moveTo>
                  <a:cubicBezTo>
                    <a:pt x="897" y="1923"/>
                    <a:pt x="795" y="1929"/>
                    <a:pt x="696" y="1939"/>
                  </a:cubicBezTo>
                  <a:cubicBezTo>
                    <a:pt x="682" y="1829"/>
                    <a:pt x="673" y="1714"/>
                    <a:pt x="671" y="1596"/>
                  </a:cubicBezTo>
                  <a:cubicBezTo>
                    <a:pt x="999" y="1596"/>
                    <a:pt x="999" y="1596"/>
                    <a:pt x="999" y="1596"/>
                  </a:cubicBezTo>
                  <a:lnTo>
                    <a:pt x="999" y="1921"/>
                  </a:lnTo>
                  <a:close/>
                  <a:moveTo>
                    <a:pt x="999" y="1442"/>
                  </a:moveTo>
                  <a:cubicBezTo>
                    <a:pt x="670" y="1442"/>
                    <a:pt x="670" y="1442"/>
                    <a:pt x="670" y="1442"/>
                  </a:cubicBezTo>
                  <a:cubicBezTo>
                    <a:pt x="673" y="1319"/>
                    <a:pt x="681" y="1199"/>
                    <a:pt x="696" y="1084"/>
                  </a:cubicBezTo>
                  <a:cubicBezTo>
                    <a:pt x="795" y="1094"/>
                    <a:pt x="897" y="1100"/>
                    <a:pt x="999" y="1102"/>
                  </a:cubicBezTo>
                  <a:lnTo>
                    <a:pt x="999" y="1442"/>
                  </a:lnTo>
                  <a:close/>
                  <a:moveTo>
                    <a:pt x="999" y="948"/>
                  </a:moveTo>
                  <a:cubicBezTo>
                    <a:pt x="905" y="946"/>
                    <a:pt x="811" y="940"/>
                    <a:pt x="719" y="931"/>
                  </a:cubicBezTo>
                  <a:cubicBezTo>
                    <a:pt x="737" y="828"/>
                    <a:pt x="761" y="734"/>
                    <a:pt x="788" y="649"/>
                  </a:cubicBezTo>
                  <a:cubicBezTo>
                    <a:pt x="855" y="627"/>
                    <a:pt x="926" y="613"/>
                    <a:pt x="999" y="608"/>
                  </a:cubicBezTo>
                  <a:lnTo>
                    <a:pt x="999" y="948"/>
                  </a:lnTo>
                  <a:close/>
                  <a:moveTo>
                    <a:pt x="1387" y="2376"/>
                  </a:moveTo>
                  <a:cubicBezTo>
                    <a:pt x="1313" y="2404"/>
                    <a:pt x="1235" y="2422"/>
                    <a:pt x="1154" y="2429"/>
                  </a:cubicBezTo>
                  <a:cubicBezTo>
                    <a:pt x="1154" y="2076"/>
                    <a:pt x="1154" y="2076"/>
                    <a:pt x="1154" y="2076"/>
                  </a:cubicBezTo>
                  <a:cubicBezTo>
                    <a:pt x="1257" y="2078"/>
                    <a:pt x="1358" y="2085"/>
                    <a:pt x="1456" y="2096"/>
                  </a:cubicBezTo>
                  <a:cubicBezTo>
                    <a:pt x="1437" y="2198"/>
                    <a:pt x="1414" y="2292"/>
                    <a:pt x="1387" y="2376"/>
                  </a:cubicBezTo>
                  <a:close/>
                  <a:moveTo>
                    <a:pt x="1479" y="1944"/>
                  </a:moveTo>
                  <a:cubicBezTo>
                    <a:pt x="1374" y="1931"/>
                    <a:pt x="1265" y="1924"/>
                    <a:pt x="1154" y="1922"/>
                  </a:cubicBezTo>
                  <a:cubicBezTo>
                    <a:pt x="1154" y="1596"/>
                    <a:pt x="1154" y="1596"/>
                    <a:pt x="1154" y="1596"/>
                  </a:cubicBezTo>
                  <a:cubicBezTo>
                    <a:pt x="1505" y="1596"/>
                    <a:pt x="1505" y="1596"/>
                    <a:pt x="1505" y="1596"/>
                  </a:cubicBezTo>
                  <a:cubicBezTo>
                    <a:pt x="1502" y="1715"/>
                    <a:pt x="1494" y="1831"/>
                    <a:pt x="1479" y="1944"/>
                  </a:cubicBezTo>
                  <a:close/>
                  <a:moveTo>
                    <a:pt x="1575" y="2281"/>
                  </a:moveTo>
                  <a:cubicBezTo>
                    <a:pt x="1587" y="2228"/>
                    <a:pt x="1599" y="2174"/>
                    <a:pt x="1609" y="2117"/>
                  </a:cubicBezTo>
                  <a:cubicBezTo>
                    <a:pt x="1653" y="2124"/>
                    <a:pt x="1696" y="2133"/>
                    <a:pt x="1738" y="2142"/>
                  </a:cubicBezTo>
                  <a:cubicBezTo>
                    <a:pt x="1689" y="2194"/>
                    <a:pt x="1634" y="2241"/>
                    <a:pt x="1575" y="2281"/>
                  </a:cubicBezTo>
                  <a:close/>
                  <a:moveTo>
                    <a:pt x="1765" y="30"/>
                  </a:moveTo>
                  <a:cubicBezTo>
                    <a:pt x="1450" y="60"/>
                    <a:pt x="1235" y="365"/>
                    <a:pt x="1290" y="677"/>
                  </a:cubicBezTo>
                  <a:cubicBezTo>
                    <a:pt x="1346" y="993"/>
                    <a:pt x="1637" y="1091"/>
                    <a:pt x="1782" y="1446"/>
                  </a:cubicBezTo>
                  <a:cubicBezTo>
                    <a:pt x="1795" y="1478"/>
                    <a:pt x="1840" y="1478"/>
                    <a:pt x="1853" y="1446"/>
                  </a:cubicBezTo>
                  <a:cubicBezTo>
                    <a:pt x="2014" y="1052"/>
                    <a:pt x="2355" y="975"/>
                    <a:pt x="2355" y="565"/>
                  </a:cubicBezTo>
                  <a:cubicBezTo>
                    <a:pt x="2355" y="251"/>
                    <a:pt x="2086" y="0"/>
                    <a:pt x="1765" y="30"/>
                  </a:cubicBezTo>
                  <a:close/>
                  <a:moveTo>
                    <a:pt x="1818" y="849"/>
                  </a:moveTo>
                  <a:cubicBezTo>
                    <a:pt x="1661" y="849"/>
                    <a:pt x="1534" y="722"/>
                    <a:pt x="1534" y="565"/>
                  </a:cubicBezTo>
                  <a:cubicBezTo>
                    <a:pt x="1534" y="408"/>
                    <a:pt x="1661" y="281"/>
                    <a:pt x="1818" y="281"/>
                  </a:cubicBezTo>
                  <a:cubicBezTo>
                    <a:pt x="1975" y="281"/>
                    <a:pt x="2102" y="408"/>
                    <a:pt x="2102" y="565"/>
                  </a:cubicBezTo>
                  <a:cubicBezTo>
                    <a:pt x="2102" y="722"/>
                    <a:pt x="1975" y="849"/>
                    <a:pt x="1818" y="84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769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258C9-5E67-46E6-AD25-1155351A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7E49D-364B-4C3E-A9BF-27E6A29023E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5BFE9-DDF1-4EB3-BD45-E98D9502A00C}"/>
              </a:ext>
            </a:extLst>
          </p:cNvPr>
          <p:cNvSpPr txBox="1"/>
          <p:nvPr/>
        </p:nvSpPr>
        <p:spPr>
          <a:xfrm>
            <a:off x="5038471" y="2205149"/>
            <a:ext cx="211505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Lorem Ipsum is simply dummy text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33C1079-E0F1-5C64-455C-3F7957970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938" y="369888"/>
            <a:ext cx="9975850" cy="365125"/>
          </a:xfrm>
        </p:spPr>
        <p:txBody>
          <a:bodyPr/>
          <a:lstStyle/>
          <a:p>
            <a:r>
              <a:rPr lang="en-US" u="sng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/>
              </a:rPr>
              <a:t>Worcester </a:t>
            </a:r>
            <a:r>
              <a:rPr lang="en-US" u="sng" dirty="0">
                <a:solidFill>
                  <a:srgbClr val="FF0000"/>
                </a:solidFill>
                <a:latin typeface="Arial" panose="020B0604020202020204"/>
              </a:rPr>
              <a:t>51/52</a:t>
            </a:r>
            <a:r>
              <a:rPr lang="en-US" u="sng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/>
              </a:rPr>
              <a:t> Support Contacts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5DB76F-9CF5-34E0-F798-2087E85606CD}"/>
              </a:ext>
            </a:extLst>
          </p:cNvPr>
          <p:cNvSpPr txBox="1"/>
          <p:nvPr/>
        </p:nvSpPr>
        <p:spPr>
          <a:xfrm>
            <a:off x="5038471" y="2205149"/>
            <a:ext cx="211505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Lorem Ipsum is simply dummy text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9FA7D2-0865-7D30-8469-A199C6A0CFB6}"/>
              </a:ext>
            </a:extLst>
          </p:cNvPr>
          <p:cNvSpPr/>
          <p:nvPr/>
        </p:nvSpPr>
        <p:spPr>
          <a:xfrm>
            <a:off x="620533" y="1075764"/>
            <a:ext cx="10437156" cy="4706471"/>
          </a:xfrm>
          <a:prstGeom prst="roundRect">
            <a:avLst>
              <a:gd name="adj" fmla="val 16477"/>
            </a:avLst>
          </a:prstGeom>
          <a:solidFill>
            <a:schemeClr val="bg1">
              <a:lumMod val="95000"/>
            </a:schemeClr>
          </a:solidFill>
          <a:ln w="34925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Worcester</a:t>
            </a:r>
            <a:r>
              <a:rPr lang="en-US" sz="2400" kern="0" dirty="0">
                <a:latin typeface="Arial" panose="020B0604020202020204"/>
              </a:rPr>
              <a:t> 51/52 Reduced Port Flanged Ball Valve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latin typeface="Arial" panose="020B0604020202020204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Thank you for your </a:t>
            </a:r>
            <a:r>
              <a:rPr lang="en-US" sz="2400" kern="0" dirty="0">
                <a:latin typeface="Arial" panose="020B0604020202020204"/>
              </a:rPr>
              <a:t>time!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rgbClr val="FF0000"/>
              </a:solidFill>
              <a:latin typeface="Arial" panose="020B0604020202020204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Arial" panose="020B0604020202020204"/>
              </a:rPr>
              <a:t>Cookeville Operations: </a:t>
            </a:r>
            <a:r>
              <a:rPr lang="en-US" sz="2400" kern="0" dirty="0">
                <a:solidFill>
                  <a:srgbClr val="0070C0"/>
                </a:solidFill>
                <a:latin typeface="Arial" panose="020B060402020202020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CVOSales@flowserve.com</a:t>
            </a:r>
            <a:endParaRPr lang="en-US" sz="2400" kern="0" dirty="0">
              <a:solidFill>
                <a:srgbClr val="0070C0"/>
              </a:solidFill>
              <a:latin typeface="Arial" panose="020B0604020202020204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Haywards Heat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/>
              </a:rPr>
              <a:t>h Operations: </a:t>
            </a:r>
            <a:r>
              <a:rPr lang="en-US" sz="2400" dirty="0">
                <a:solidFill>
                  <a:srgbClr val="0070C0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customerservicefcd@flowserve.com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154C3B-EAD2-D54E-032A-44848B5BAD9F}"/>
              </a:ext>
            </a:extLst>
          </p:cNvPr>
          <p:cNvSpPr txBox="1"/>
          <p:nvPr/>
        </p:nvSpPr>
        <p:spPr>
          <a:xfrm>
            <a:off x="2791111" y="5191304"/>
            <a:ext cx="6096000" cy="34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6" lvl="1" indent="-342906" algn="ctr">
              <a:lnSpc>
                <a:spcPct val="80000"/>
              </a:lnSpc>
              <a:buClr>
                <a:srgbClr val="44546A"/>
              </a:buClr>
              <a:buSzPct val="90000"/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Global Product Leader: 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Dadillon@flowserve.com</a:t>
            </a:r>
            <a:endParaRPr lang="en-US" sz="2000" b="1" dirty="0">
              <a:solidFill>
                <a:srgbClr val="0070C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51293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D4AAEAF-6767-42E1-B106-15408B1C388E}"/>
              </a:ext>
            </a:extLst>
          </p:cNvPr>
          <p:cNvSpPr/>
          <p:nvPr/>
        </p:nvSpPr>
        <p:spPr>
          <a:xfrm>
            <a:off x="262466" y="2277533"/>
            <a:ext cx="11727427" cy="4016051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81CABD-D1E0-4B26-ABE8-F1059ED0B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Reach and Local Presence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6ADABE-699A-4067-A369-81CFEC2CA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7E49D-364B-4C3E-A9BF-27E6A29023E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8D9CDD-FAB9-4E30-953B-B121C4333287}"/>
              </a:ext>
            </a:extLst>
          </p:cNvPr>
          <p:cNvSpPr/>
          <p:nvPr/>
        </p:nvSpPr>
        <p:spPr>
          <a:xfrm>
            <a:off x="418931" y="2415360"/>
            <a:ext cx="4377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REACH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60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LOCAL PRESENCE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60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8E3D41-D26E-43BF-B003-4C023685EC4E}"/>
              </a:ext>
            </a:extLst>
          </p:cNvPr>
          <p:cNvSpPr/>
          <p:nvPr/>
        </p:nvSpPr>
        <p:spPr>
          <a:xfrm>
            <a:off x="418933" y="3350033"/>
            <a:ext cx="397103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Flowserve people, processes and experience are keys to providing critical local support for customers in more than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60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countries. Flowserve has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60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180 quick response centers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60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75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manufacturing facilities across the world.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911601-A682-401F-AE19-31A973397724}"/>
              </a:ext>
            </a:extLst>
          </p:cNvPr>
          <p:cNvGrpSpPr/>
          <p:nvPr/>
        </p:nvGrpSpPr>
        <p:grpSpPr>
          <a:xfrm>
            <a:off x="548581" y="5042239"/>
            <a:ext cx="3711738" cy="1058698"/>
            <a:chOff x="494689" y="5078845"/>
            <a:chExt cx="3711738" cy="105869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F37EAEC-C677-4E7B-B2BB-9B9831E054FE}"/>
                </a:ext>
              </a:extLst>
            </p:cNvPr>
            <p:cNvSpPr/>
            <p:nvPr/>
          </p:nvSpPr>
          <p:spPr>
            <a:xfrm>
              <a:off x="674578" y="5078845"/>
              <a:ext cx="169931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World Headquarters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0BCD38B-4CD2-43DA-8D4C-F737E56BEFB7}"/>
                </a:ext>
              </a:extLst>
            </p:cNvPr>
            <p:cNvSpPr/>
            <p:nvPr/>
          </p:nvSpPr>
          <p:spPr>
            <a:xfrm>
              <a:off x="674578" y="5345020"/>
              <a:ext cx="1483384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Sales Offices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2BD6F6-6003-485C-9AF0-7A15FFB13166}"/>
                </a:ext>
              </a:extLst>
            </p:cNvPr>
            <p:cNvSpPr/>
            <p:nvPr/>
          </p:nvSpPr>
          <p:spPr>
            <a:xfrm>
              <a:off x="661270" y="5620228"/>
              <a:ext cx="2971937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Service Centers &amp; Quick Response Centers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C017C1-4749-414B-92D1-C350E283124B}"/>
                </a:ext>
              </a:extLst>
            </p:cNvPr>
            <p:cNvSpPr/>
            <p:nvPr/>
          </p:nvSpPr>
          <p:spPr>
            <a:xfrm>
              <a:off x="661270" y="5875091"/>
              <a:ext cx="3545157" cy="2624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Manufacturing Plants &amp; Regional Operations Centers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E4A87B2-4C5D-4E9D-B969-A957F09C0AD6}"/>
                </a:ext>
              </a:extLst>
            </p:cNvPr>
            <p:cNvSpPr/>
            <p:nvPr/>
          </p:nvSpPr>
          <p:spPr>
            <a:xfrm>
              <a:off x="515844" y="5163368"/>
              <a:ext cx="109752" cy="1098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9EADC4F5-DC55-48E5-9509-83991BFB28CE}"/>
                </a:ext>
              </a:extLst>
            </p:cNvPr>
            <p:cNvSpPr/>
            <p:nvPr/>
          </p:nvSpPr>
          <p:spPr>
            <a:xfrm>
              <a:off x="494689" y="5436628"/>
              <a:ext cx="152062" cy="91992"/>
            </a:xfrm>
            <a:prstGeom prst="triangle">
              <a:avLst/>
            </a:prstGeom>
            <a:solidFill>
              <a:srgbClr val="B45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867BCD5-856B-4188-9879-48F3D29013A3}"/>
                </a:ext>
              </a:extLst>
            </p:cNvPr>
            <p:cNvSpPr/>
            <p:nvPr/>
          </p:nvSpPr>
          <p:spPr>
            <a:xfrm>
              <a:off x="515844" y="5944648"/>
              <a:ext cx="109752" cy="109848"/>
            </a:xfrm>
            <a:prstGeom prst="ellipse">
              <a:avLst/>
            </a:prstGeom>
            <a:solidFill>
              <a:srgbClr val="62B1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E9833F3-4F9A-48F3-BB69-0924AD063AD3}"/>
                </a:ext>
              </a:extLst>
            </p:cNvPr>
            <p:cNvSpPr/>
            <p:nvPr/>
          </p:nvSpPr>
          <p:spPr>
            <a:xfrm>
              <a:off x="524068" y="5708275"/>
              <a:ext cx="93304" cy="93386"/>
            </a:xfrm>
            <a:prstGeom prst="rect">
              <a:avLst/>
            </a:prstGeom>
            <a:solidFill>
              <a:srgbClr val="94E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ACF9E8E-0919-43C5-B786-96E0090723E7}"/>
              </a:ext>
            </a:extLst>
          </p:cNvPr>
          <p:cNvSpPr/>
          <p:nvPr/>
        </p:nvSpPr>
        <p:spPr>
          <a:xfrm>
            <a:off x="418931" y="4642412"/>
            <a:ext cx="37717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*Excludes non-consolidated Joint Venture operations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797216-63EF-4E66-896F-D1DC73E7BC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791" y="735342"/>
            <a:ext cx="9175075" cy="534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258C9-5E67-46E6-AD25-1155351A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7E49D-364B-4C3E-A9BF-27E6A29023E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5BFE9-DDF1-4EB3-BD45-E98D9502A00C}"/>
              </a:ext>
            </a:extLst>
          </p:cNvPr>
          <p:cNvSpPr txBox="1"/>
          <p:nvPr/>
        </p:nvSpPr>
        <p:spPr>
          <a:xfrm>
            <a:off x="5038471" y="2205149"/>
            <a:ext cx="211505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Lorem Ipsum is simply dummy text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DC0396-34A7-06B9-9402-624D26A4C759}"/>
              </a:ext>
            </a:extLst>
          </p:cNvPr>
          <p:cNvSpPr txBox="1">
            <a:spLocks/>
          </p:cNvSpPr>
          <p:nvPr/>
        </p:nvSpPr>
        <p:spPr>
          <a:xfrm>
            <a:off x="1730511" y="384774"/>
            <a:ext cx="9976565" cy="365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Worcester </a:t>
            </a:r>
            <a:r>
              <a:rPr lang="en-US" u="sng" dirty="0">
                <a:solidFill>
                  <a:srgbClr val="FF0000"/>
                </a:solidFill>
              </a:rPr>
              <a:t>51/52 </a:t>
            </a:r>
            <a:r>
              <a:rPr lang="en-US" u="sng" dirty="0"/>
              <a:t>Revitalized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9109D0-5D47-3DC6-DF2D-ECC9BA835BDA}"/>
              </a:ext>
            </a:extLst>
          </p:cNvPr>
          <p:cNvSpPr txBox="1"/>
          <p:nvPr/>
        </p:nvSpPr>
        <p:spPr>
          <a:xfrm>
            <a:off x="455676" y="1113457"/>
            <a:ext cx="7565495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Globally Focused Product </a:t>
            </a:r>
            <a:r>
              <a:rPr lang="en-US" dirty="0"/>
              <a:t>– One product design which meets the standards and certifications required to compete in all global markets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Market Driven Product Certifications 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This product meets the latest editions of globally desired product certifications to support existing and future customer expectations, e.g., API 607, API 641, ISO 15848, API 608 &amp; ISO 17292</a:t>
            </a:r>
          </a:p>
          <a:p>
            <a:pPr marL="285750" marR="0" indent="-28575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Improved Availability 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Globalized strategy and product consistency will support shorter lead-times in our new 51/52 series products</a:t>
            </a:r>
          </a:p>
          <a:p>
            <a:pPr marL="285750" marR="0" indent="-28575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Enhanced safety -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Elimination of the setscrew retained end plug, preventing end plug blow-out</a:t>
            </a:r>
          </a:p>
          <a:p>
            <a:pPr marL="285750" marR="0" indent="-28575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Commercial Improvements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Commercial improvements achieved with global sourcing and rationalized design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9E1719-6A52-9A3B-FF55-F0A1E68B46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3529" y="192024"/>
            <a:ext cx="5038471" cy="62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64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F21B3E13-E5DD-92F4-DC55-EB0DF4D51B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032" y="220389"/>
            <a:ext cx="6713935" cy="672171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258C9-5E67-46E6-AD25-1155351A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7E49D-364B-4C3E-A9BF-27E6A29023E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20022B0C-70C9-CF7F-139E-28CD4A9C95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2574" y="190631"/>
            <a:ext cx="74443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Worcester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51/52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Features and Benefits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626FE-9575-E866-BF3F-BFE49776B749}"/>
              </a:ext>
            </a:extLst>
          </p:cNvPr>
          <p:cNvSpPr txBox="1"/>
          <p:nvPr/>
        </p:nvSpPr>
        <p:spPr>
          <a:xfrm>
            <a:off x="324059" y="1103920"/>
            <a:ext cx="2723662" cy="11695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GB" sz="1400" b="1" dirty="0">
                <a:solidFill>
                  <a:schemeClr val="bg1"/>
                </a:solidFill>
              </a:rPr>
              <a:t>Live Loaded Packing </a:t>
            </a:r>
            <a:r>
              <a:rPr lang="en-GB" sz="1400" dirty="0">
                <a:solidFill>
                  <a:schemeClr val="bg1"/>
                </a:solidFill>
              </a:rPr>
              <a:t>– Engineered Belleville washers provide continued packing performance to fugitive emissions standards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D8A4F-C280-65EE-A41E-56612CE0BB86}"/>
              </a:ext>
            </a:extLst>
          </p:cNvPr>
          <p:cNvSpPr txBox="1"/>
          <p:nvPr/>
        </p:nvSpPr>
        <p:spPr>
          <a:xfrm>
            <a:off x="9144279" y="1238513"/>
            <a:ext cx="2723662" cy="11695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GB" sz="1400" b="1" dirty="0"/>
              <a:t>Locking Clip </a:t>
            </a:r>
            <a:r>
              <a:rPr lang="en-GB" sz="1400" dirty="0"/>
              <a:t>– Maintains gland nut for actuated applications ensuring stem seal performance, does not have to be changed for actuation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EF33EC-B4D4-FA0C-3268-B2C5C2BF8B00}"/>
              </a:ext>
            </a:extLst>
          </p:cNvPr>
          <p:cNvSpPr txBox="1"/>
          <p:nvPr/>
        </p:nvSpPr>
        <p:spPr>
          <a:xfrm>
            <a:off x="254311" y="5338980"/>
            <a:ext cx="2723662" cy="11695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GB" sz="1400" b="1" dirty="0"/>
              <a:t>PTFE Body Seals </a:t>
            </a:r>
            <a:r>
              <a:rPr lang="en-GB" sz="1400" dirty="0"/>
              <a:t>– Firesafe compliant with PTFE body seals. Maintains robust compliance to fugitive emissions standards.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D0EF4C-D08D-E03A-2E3F-3374BFED7488}"/>
              </a:ext>
            </a:extLst>
          </p:cNvPr>
          <p:cNvSpPr txBox="1"/>
          <p:nvPr/>
        </p:nvSpPr>
        <p:spPr>
          <a:xfrm>
            <a:off x="9072149" y="4754205"/>
            <a:ext cx="2723662" cy="11695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GB" sz="1400" b="1" dirty="0"/>
              <a:t>Secondary Stem Seal </a:t>
            </a:r>
            <a:r>
              <a:rPr lang="en-GB" sz="1400" dirty="0"/>
              <a:t>– PTFE sealing ring (optional O-ring available), ensures packing performance and continued emissions compliance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78F1FE2-24EB-0E5B-E043-BC7037402817}"/>
              </a:ext>
            </a:extLst>
          </p:cNvPr>
          <p:cNvCxnSpPr>
            <a:cxnSpLocks/>
          </p:cNvCxnSpPr>
          <p:nvPr/>
        </p:nvCxnSpPr>
        <p:spPr>
          <a:xfrm flipH="1" flipV="1">
            <a:off x="6254278" y="1426464"/>
            <a:ext cx="2976148" cy="395796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936BB56-C138-AE87-352F-22A229DBE489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3047721" y="1688696"/>
            <a:ext cx="2511831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1F4782D-28E3-2511-7A35-61489B54BF66}"/>
              </a:ext>
            </a:extLst>
          </p:cNvPr>
          <p:cNvCxnSpPr>
            <a:cxnSpLocks/>
          </p:cNvCxnSpPr>
          <p:nvPr/>
        </p:nvCxnSpPr>
        <p:spPr>
          <a:xfrm flipV="1">
            <a:off x="2930187" y="5495544"/>
            <a:ext cx="1733253" cy="442744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BD8D167-57D2-F4FA-85AA-DF760877DBFE}"/>
              </a:ext>
            </a:extLst>
          </p:cNvPr>
          <p:cNvCxnSpPr>
            <a:cxnSpLocks/>
          </p:cNvCxnSpPr>
          <p:nvPr/>
        </p:nvCxnSpPr>
        <p:spPr>
          <a:xfrm flipH="1" flipV="1">
            <a:off x="6007608" y="2408064"/>
            <a:ext cx="3136671" cy="3023472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91A8286-2263-4B1D-8E16-8975D5C4550C}"/>
              </a:ext>
            </a:extLst>
          </p:cNvPr>
          <p:cNvSpPr txBox="1"/>
          <p:nvPr/>
        </p:nvSpPr>
        <p:spPr>
          <a:xfrm>
            <a:off x="185114" y="2996470"/>
            <a:ext cx="2723662" cy="95410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GB" sz="1400" b="1" dirty="0">
                <a:solidFill>
                  <a:schemeClr val="bg1"/>
                </a:solidFill>
              </a:rPr>
              <a:t>PTFE Bearing </a:t>
            </a:r>
            <a:r>
              <a:rPr lang="en-GB" sz="1400" dirty="0">
                <a:solidFill>
                  <a:schemeClr val="bg1"/>
                </a:solidFill>
              </a:rPr>
              <a:t>– Designed to eliminate accelerated wear of graphite from rotating gland during cycling applications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B5EB9B2-54B9-4066-9FF6-9131D4F45252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2908776" y="1992654"/>
            <a:ext cx="2707164" cy="148087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06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258C9-5E67-46E6-AD25-1155351A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7E49D-364B-4C3E-A9BF-27E6A29023E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5BFE9-DDF1-4EB3-BD45-E98D9502A00C}"/>
              </a:ext>
            </a:extLst>
          </p:cNvPr>
          <p:cNvSpPr txBox="1"/>
          <p:nvPr/>
        </p:nvSpPr>
        <p:spPr>
          <a:xfrm>
            <a:off x="5038471" y="2205149"/>
            <a:ext cx="211505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Lorem Ipsum is simply dummy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90F79-2E1E-FB55-2165-F6DC40BC19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032" y="220389"/>
            <a:ext cx="6713935" cy="672171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062798C-D683-B94A-67B8-6B1C8DB18BD8}"/>
              </a:ext>
            </a:extLst>
          </p:cNvPr>
          <p:cNvSpPr txBox="1"/>
          <p:nvPr/>
        </p:nvSpPr>
        <p:spPr>
          <a:xfrm>
            <a:off x="413085" y="930857"/>
            <a:ext cx="3612357" cy="11695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GB" sz="1400" b="1" dirty="0"/>
              <a:t>Duplex stem as standard-</a:t>
            </a:r>
            <a:r>
              <a:rPr lang="en-GB" sz="1400" dirty="0"/>
              <a:t> provides a greater yield safety factor and higher MAST when compared to standard 316 Stainless Steel and complies with API 608 &amp; ISO 17292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1DB186-4CFC-7A6B-598C-2106AB52F026}"/>
              </a:ext>
            </a:extLst>
          </p:cNvPr>
          <p:cNvSpPr txBox="1"/>
          <p:nvPr/>
        </p:nvSpPr>
        <p:spPr>
          <a:xfrm>
            <a:off x="217906" y="4973035"/>
            <a:ext cx="2716305" cy="138499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1"/>
                </a:solidFill>
                <a:latin typeface="Arial" panose="020B0604020202020204"/>
              </a:rPr>
              <a:t>Threaded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Insert-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Provides a safe &amp; simple method of retaining the valve contents and eliminated extra leak paths and risks associated with using retaining screws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9B13D9-F1A7-0A1E-0104-6F84F8E5DA3B}"/>
              </a:ext>
            </a:extLst>
          </p:cNvPr>
          <p:cNvSpPr txBox="1"/>
          <p:nvPr/>
        </p:nvSpPr>
        <p:spPr>
          <a:xfrm>
            <a:off x="9123265" y="820154"/>
            <a:ext cx="2466995" cy="138499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GB" sz="1400" b="1" dirty="0"/>
              <a:t>Dual Certified Carbon Steel Materials- </a:t>
            </a:r>
            <a:r>
              <a:rPr lang="en-GB" sz="1400" dirty="0"/>
              <a:t>Cast Carbon Steel material is dual certified as LCB/LCC for low temperatures and corrosion resistance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399B9F-3DC6-31F5-09CC-8804A44A0527}"/>
              </a:ext>
            </a:extLst>
          </p:cNvPr>
          <p:cNvSpPr txBox="1"/>
          <p:nvPr/>
        </p:nvSpPr>
        <p:spPr>
          <a:xfrm>
            <a:off x="9232061" y="3510220"/>
            <a:ext cx="2831912" cy="298543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Impact Tested as standard: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4546A"/>
              </a:buClr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Required materials are impact tested to comply with PED requirements as standard at their expected minimum operating temperatures: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4546A"/>
              </a:buClr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CF8M impact tested at -196°C            (-320.8°F)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4546A"/>
              </a:buClr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LCB/LCC impact tested at -46°C        (-50.8°F)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4546A"/>
              </a:buClr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Duplex impact tested at -50°C    (-60°F)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30FA1B4E-B4CB-A035-A2D1-A4B2AB1802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2574" y="190631"/>
            <a:ext cx="74443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Worcester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51/52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Features and Benefits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F91A4B9-B4A9-6680-8768-9332C4492D3B}"/>
              </a:ext>
            </a:extLst>
          </p:cNvPr>
          <p:cNvCxnSpPr>
            <a:cxnSpLocks/>
          </p:cNvCxnSpPr>
          <p:nvPr/>
        </p:nvCxnSpPr>
        <p:spPr>
          <a:xfrm flipH="1">
            <a:off x="8275356" y="1488320"/>
            <a:ext cx="956705" cy="54677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AFFE205-76F0-E236-E997-C6D71C5B2484}"/>
              </a:ext>
            </a:extLst>
          </p:cNvPr>
          <p:cNvCxnSpPr>
            <a:cxnSpLocks/>
          </p:cNvCxnSpPr>
          <p:nvPr/>
        </p:nvCxnSpPr>
        <p:spPr>
          <a:xfrm flipH="1" flipV="1">
            <a:off x="8284729" y="4553712"/>
            <a:ext cx="1052631" cy="449224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5E29832-3E81-EAB3-EF5A-1CAD6B7B1158}"/>
              </a:ext>
            </a:extLst>
          </p:cNvPr>
          <p:cNvCxnSpPr>
            <a:cxnSpLocks/>
          </p:cNvCxnSpPr>
          <p:nvPr/>
        </p:nvCxnSpPr>
        <p:spPr>
          <a:xfrm flipV="1">
            <a:off x="2851077" y="4577243"/>
            <a:ext cx="894296" cy="467885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96E4B87-353E-DCDB-2509-021C08B3B13D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4025442" y="1297857"/>
            <a:ext cx="1744422" cy="217776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B46850D-33FE-387B-1887-A2E2C17B7BFF}"/>
              </a:ext>
            </a:extLst>
          </p:cNvPr>
          <p:cNvSpPr txBox="1"/>
          <p:nvPr/>
        </p:nvSpPr>
        <p:spPr>
          <a:xfrm>
            <a:off x="326116" y="2844224"/>
            <a:ext cx="2320123" cy="116955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GB" sz="1400" b="1" dirty="0"/>
              <a:t>Robust Drivetrain-</a:t>
            </a:r>
            <a:r>
              <a:rPr lang="en-GB" sz="1400" dirty="0"/>
              <a:t> Enlarged stem to ball connection provides enhanced reliability and service longevity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0283860-5024-607C-952A-6BECE1C505A6}"/>
              </a:ext>
            </a:extLst>
          </p:cNvPr>
          <p:cNvCxnSpPr>
            <a:cxnSpLocks/>
          </p:cNvCxnSpPr>
          <p:nvPr/>
        </p:nvCxnSpPr>
        <p:spPr>
          <a:xfrm flipV="1">
            <a:off x="2646239" y="2962432"/>
            <a:ext cx="3123625" cy="547788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376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17271952-26AB-6508-4E74-709C571F52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032" y="220389"/>
            <a:ext cx="6713935" cy="672171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258C9-5E67-46E6-AD25-1155351A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7E49D-364B-4C3E-A9BF-27E6A29023E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20022B0C-70C9-CF7F-139E-28CD4A9C95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2574" y="190631"/>
            <a:ext cx="74443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Worcester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51/52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Features and Benefits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4EF5F8-F331-1424-4883-E757780377BC}"/>
              </a:ext>
            </a:extLst>
          </p:cNvPr>
          <p:cNvSpPr txBox="1"/>
          <p:nvPr/>
        </p:nvSpPr>
        <p:spPr>
          <a:xfrm>
            <a:off x="5561067" y="5734722"/>
            <a:ext cx="2723662" cy="95410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Seat Design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Available in a wide range of materials, and are cavity pressure relieving (CPR) design as standard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1F1F61-B88B-B83F-C8C9-E2206056FA78}"/>
              </a:ext>
            </a:extLst>
          </p:cNvPr>
          <p:cNvSpPr txBox="1"/>
          <p:nvPr/>
        </p:nvSpPr>
        <p:spPr>
          <a:xfrm>
            <a:off x="9340547" y="2690336"/>
            <a:ext cx="2723662" cy="73866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Anti-Static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Anti-static stem to body connection as standard, no longer an “add on” feature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FD1200-3236-9DCA-24E5-152937EF3001}"/>
              </a:ext>
            </a:extLst>
          </p:cNvPr>
          <p:cNvSpPr txBox="1"/>
          <p:nvPr/>
        </p:nvSpPr>
        <p:spPr>
          <a:xfrm>
            <a:off x="1518707" y="910997"/>
            <a:ext cx="2723662" cy="73866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Actuation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ISO 5211 and Shell MESC SPE 77-300 compliant for ease of automation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FA7D1B1-B3D7-F720-DBFA-3B2F7E0370F2}"/>
              </a:ext>
            </a:extLst>
          </p:cNvPr>
          <p:cNvCxnSpPr>
            <a:cxnSpLocks/>
          </p:cNvCxnSpPr>
          <p:nvPr/>
        </p:nvCxnSpPr>
        <p:spPr>
          <a:xfrm flipH="1" flipV="1">
            <a:off x="6007608" y="2903032"/>
            <a:ext cx="3411064" cy="197689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E108FB-34B7-DF4D-4A6F-0619F86EA51F}"/>
              </a:ext>
            </a:extLst>
          </p:cNvPr>
          <p:cNvCxnSpPr>
            <a:cxnSpLocks/>
          </p:cNvCxnSpPr>
          <p:nvPr/>
        </p:nvCxnSpPr>
        <p:spPr>
          <a:xfrm flipH="1" flipV="1">
            <a:off x="6007608" y="4453128"/>
            <a:ext cx="786384" cy="1316736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079D7A6-A8D7-B071-E462-9046516255E9}"/>
              </a:ext>
            </a:extLst>
          </p:cNvPr>
          <p:cNvCxnSpPr>
            <a:cxnSpLocks/>
          </p:cNvCxnSpPr>
          <p:nvPr/>
        </p:nvCxnSpPr>
        <p:spPr>
          <a:xfrm>
            <a:off x="4204345" y="1271751"/>
            <a:ext cx="989447" cy="37791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2636BE3-9FA5-3DBE-D5C1-1C119A50B9F8}"/>
              </a:ext>
            </a:extLst>
          </p:cNvPr>
          <p:cNvSpPr txBox="1"/>
          <p:nvPr/>
        </p:nvSpPr>
        <p:spPr>
          <a:xfrm>
            <a:off x="246396" y="4083796"/>
            <a:ext cx="2822174" cy="73866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Stem Finish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32Ra surface finish on stem sealing areas further improve packing longevity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E656AA5-6B81-77D9-9369-9D79ABB4DDA6}"/>
              </a:ext>
            </a:extLst>
          </p:cNvPr>
          <p:cNvCxnSpPr>
            <a:cxnSpLocks/>
            <a:stCxn id="41" idx="3"/>
          </p:cNvCxnSpPr>
          <p:nvPr/>
        </p:nvCxnSpPr>
        <p:spPr>
          <a:xfrm flipV="1">
            <a:off x="3068570" y="2590451"/>
            <a:ext cx="2805102" cy="186267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922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258C9-5E67-46E6-AD25-1155351A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7E49D-364B-4C3E-A9BF-27E6A29023E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5BFE9-DDF1-4EB3-BD45-E98D9502A00C}"/>
              </a:ext>
            </a:extLst>
          </p:cNvPr>
          <p:cNvSpPr txBox="1"/>
          <p:nvPr/>
        </p:nvSpPr>
        <p:spPr>
          <a:xfrm>
            <a:off x="5000368" y="1898970"/>
            <a:ext cx="211505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Lorem Ipsum is simply dummy 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BF66C1-EDA7-1E99-572C-B2FA114CDD40}"/>
              </a:ext>
            </a:extLst>
          </p:cNvPr>
          <p:cNvSpPr txBox="1"/>
          <p:nvPr/>
        </p:nvSpPr>
        <p:spPr>
          <a:xfrm>
            <a:off x="19733" y="2188454"/>
            <a:ext cx="1454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200" b="1" dirty="0">
                <a:latin typeface="Arial"/>
              </a:rPr>
              <a:t>Existing design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6D1FE1-9009-3588-6F4B-54EAE8A2BA91}"/>
              </a:ext>
            </a:extLst>
          </p:cNvPr>
          <p:cNvSpPr txBox="1">
            <a:spLocks/>
          </p:cNvSpPr>
          <p:nvPr/>
        </p:nvSpPr>
        <p:spPr>
          <a:xfrm>
            <a:off x="1632284" y="245789"/>
            <a:ext cx="812717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2400" b="1" dirty="0">
              <a:solidFill>
                <a:srgbClr val="EF1A24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4A0738-CF92-FF64-E6BF-B744074A26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799" y="1213630"/>
            <a:ext cx="3170900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6E24F0-5968-DF01-3F9A-C78E5C5651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760" y="3601051"/>
            <a:ext cx="437515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F2E14-C0AC-3421-72EC-0559555EF2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387" y="1098751"/>
            <a:ext cx="3674200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25027F-7C27-A346-EB4E-C449D30B6E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486" y="3493453"/>
            <a:ext cx="4106001" cy="228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8C9364-BF96-BB69-0832-8C449E39FE86}"/>
              </a:ext>
            </a:extLst>
          </p:cNvPr>
          <p:cNvSpPr txBox="1"/>
          <p:nvPr/>
        </p:nvSpPr>
        <p:spPr>
          <a:xfrm>
            <a:off x="10795210" y="4912442"/>
            <a:ext cx="1455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200" b="1" dirty="0">
                <a:latin typeface="Arial"/>
              </a:rPr>
              <a:t>New  design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6350B9-CC86-20F4-4EB7-16CD1EFC50C3}"/>
              </a:ext>
            </a:extLst>
          </p:cNvPr>
          <p:cNvSpPr txBox="1"/>
          <p:nvPr/>
        </p:nvSpPr>
        <p:spPr>
          <a:xfrm>
            <a:off x="10641471" y="2211953"/>
            <a:ext cx="1454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200" b="1" dirty="0">
                <a:latin typeface="Arial"/>
              </a:rPr>
              <a:t>Existing design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D9041B-AEB6-DD0A-5B9A-0C6C82B31592}"/>
              </a:ext>
            </a:extLst>
          </p:cNvPr>
          <p:cNvSpPr/>
          <p:nvPr/>
        </p:nvSpPr>
        <p:spPr>
          <a:xfrm>
            <a:off x="1952652" y="796860"/>
            <a:ext cx="3162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51/52 - DN15 to DN50 (0.5” to 2”)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067ACF-7D6D-3EE6-CD7D-7DFC3C3FA834}"/>
              </a:ext>
            </a:extLst>
          </p:cNvPr>
          <p:cNvSpPr/>
          <p:nvPr/>
        </p:nvSpPr>
        <p:spPr>
          <a:xfrm>
            <a:off x="7255574" y="740296"/>
            <a:ext cx="3163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51/52 – DN80 to DN200 (3” to 8”)</a:t>
            </a: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A599291D-E636-AE82-DC25-7BA82700E578}"/>
              </a:ext>
            </a:extLst>
          </p:cNvPr>
          <p:cNvSpPr txBox="1">
            <a:spLocks/>
          </p:cNvSpPr>
          <p:nvPr/>
        </p:nvSpPr>
        <p:spPr>
          <a:xfrm>
            <a:off x="1974039" y="241953"/>
            <a:ext cx="9975850" cy="3693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r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/>
              </a:rPr>
              <a:t>Worcester </a:t>
            </a:r>
            <a:r>
              <a:rPr lang="en-US" u="sng" dirty="0">
                <a:solidFill>
                  <a:srgbClr val="FF0000"/>
                </a:solidFill>
                <a:latin typeface="Arial" panose="020B0604020202020204"/>
              </a:rPr>
              <a:t>51/52</a:t>
            </a:r>
            <a:r>
              <a:rPr lang="en-US" u="sng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/>
              </a:rPr>
              <a:t> Stem Sealing Comparison 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E939C5-7D14-2AFA-048B-EF86BCBC8B22}"/>
              </a:ext>
            </a:extLst>
          </p:cNvPr>
          <p:cNvCxnSpPr>
            <a:cxnSpLocks/>
          </p:cNvCxnSpPr>
          <p:nvPr/>
        </p:nvCxnSpPr>
        <p:spPr>
          <a:xfrm>
            <a:off x="6021437" y="740296"/>
            <a:ext cx="1" cy="5094568"/>
          </a:xfrm>
          <a:prstGeom prst="line">
            <a:avLst/>
          </a:prstGeom>
          <a:ln w="38100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CE09B5F-583C-B93D-E255-5BF80EACC8C4}"/>
              </a:ext>
            </a:extLst>
          </p:cNvPr>
          <p:cNvSpPr txBox="1"/>
          <p:nvPr/>
        </p:nvSpPr>
        <p:spPr>
          <a:xfrm>
            <a:off x="1805867" y="5918020"/>
            <a:ext cx="70996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/>
              <a:t>NOTES: </a:t>
            </a:r>
          </a:p>
          <a:p>
            <a:pPr marL="228600" indent="-228600">
              <a:buAutoNum type="arabicPeriod"/>
            </a:pPr>
            <a:r>
              <a:rPr lang="en-GB" sz="1000" dirty="0"/>
              <a:t>O-rings are optional and not included as standard stem build</a:t>
            </a:r>
          </a:p>
          <a:p>
            <a:pPr marL="228600" indent="-228600">
              <a:buFontTx/>
              <a:buAutoNum type="arabicPeriod"/>
            </a:pPr>
            <a:r>
              <a:rPr lang="en-GB" sz="1000" dirty="0"/>
              <a:t>Depending on the valve size and series, the stem assembly build is slightly different due to space constraints</a:t>
            </a:r>
          </a:p>
          <a:p>
            <a:pPr marL="228600" indent="-228600">
              <a:buFontTx/>
              <a:buAutoNum type="arabicPeriod"/>
            </a:pPr>
            <a:r>
              <a:rPr lang="en-GB" sz="1000" dirty="0"/>
              <a:t>New 51/52 series valves will</a:t>
            </a:r>
            <a:r>
              <a:rPr lang="en-GB" sz="1000" b="1" dirty="0"/>
              <a:t> </a:t>
            </a:r>
            <a:r>
              <a:rPr lang="en-GB" sz="1000" b="1" u="sng" dirty="0"/>
              <a:t>not</a:t>
            </a:r>
            <a:r>
              <a:rPr lang="en-GB" sz="1000" b="1" dirty="0"/>
              <a:t> </a:t>
            </a:r>
            <a:r>
              <a:rPr lang="en-GB" sz="1000" dirty="0"/>
              <a:t>use the same repair kits as the existing 51/52 series</a:t>
            </a:r>
            <a:endParaRPr lang="en-US" sz="1000" dirty="0"/>
          </a:p>
          <a:p>
            <a:endParaRPr lang="en-GB" sz="1000" dirty="0"/>
          </a:p>
          <a:p>
            <a:pPr marL="228600" indent="-228600">
              <a:buAutoNum type="arabicPeriod"/>
            </a:pPr>
            <a:endParaRPr lang="en-US" sz="1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E7F83B-2F71-4C5A-85D6-63AA03414FDD}"/>
              </a:ext>
            </a:extLst>
          </p:cNvPr>
          <p:cNvSpPr txBox="1"/>
          <p:nvPr/>
        </p:nvSpPr>
        <p:spPr>
          <a:xfrm>
            <a:off x="1829629" y="1987298"/>
            <a:ext cx="81414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GB" sz="900" dirty="0"/>
              <a:t>Metal Gland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852EC1-2A5F-4F58-BBE4-2FEE6B77A262}"/>
              </a:ext>
            </a:extLst>
          </p:cNvPr>
          <p:cNvSpPr txBox="1"/>
          <p:nvPr/>
        </p:nvSpPr>
        <p:spPr>
          <a:xfrm>
            <a:off x="1662130" y="2917836"/>
            <a:ext cx="94773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GB" sz="900" dirty="0"/>
              <a:t>Thrust Bearing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341FE5-E8E1-4918-82F9-AADE0D4421C4}"/>
              </a:ext>
            </a:extLst>
          </p:cNvPr>
          <p:cNvSpPr txBox="1"/>
          <p:nvPr/>
        </p:nvSpPr>
        <p:spPr>
          <a:xfrm>
            <a:off x="3969408" y="2801520"/>
            <a:ext cx="113083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GB" sz="900" dirty="0"/>
              <a:t>Graphite Packing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0E763C-40B4-48C1-8F33-7833C8B6A8B8}"/>
              </a:ext>
            </a:extLst>
          </p:cNvPr>
          <p:cNvSpPr txBox="1"/>
          <p:nvPr/>
        </p:nvSpPr>
        <p:spPr>
          <a:xfrm>
            <a:off x="3979435" y="1911035"/>
            <a:ext cx="113083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GB" sz="900" dirty="0"/>
              <a:t>Disc Springs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11AE37-5E12-4CA8-A0D9-62B7BAF919A5}"/>
              </a:ext>
            </a:extLst>
          </p:cNvPr>
          <p:cNvSpPr txBox="1"/>
          <p:nvPr/>
        </p:nvSpPr>
        <p:spPr>
          <a:xfrm>
            <a:off x="1071760" y="4223690"/>
            <a:ext cx="122701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  <a:buClr>
                <a:schemeClr val="tx2"/>
              </a:buClr>
            </a:pPr>
            <a:r>
              <a:rPr lang="en-GB" sz="900" dirty="0"/>
              <a:t>Belleville Washers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23DC1B-A24C-4EE2-9390-E90175C03023}"/>
              </a:ext>
            </a:extLst>
          </p:cNvPr>
          <p:cNvSpPr txBox="1"/>
          <p:nvPr/>
        </p:nvSpPr>
        <p:spPr>
          <a:xfrm>
            <a:off x="4333821" y="4404396"/>
            <a:ext cx="122701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GB" sz="900" dirty="0"/>
              <a:t>Metal Gland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40913-D738-4D1A-9B7F-5CD2922A6C56}"/>
              </a:ext>
            </a:extLst>
          </p:cNvPr>
          <p:cNvSpPr txBox="1"/>
          <p:nvPr/>
        </p:nvSpPr>
        <p:spPr>
          <a:xfrm>
            <a:off x="1366835" y="4586429"/>
            <a:ext cx="920373" cy="2308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r">
              <a:spcAft>
                <a:spcPts val="2400"/>
              </a:spcAft>
              <a:buClr>
                <a:schemeClr val="tx2"/>
              </a:buClr>
            </a:pPr>
            <a:r>
              <a:rPr lang="en-GB" sz="900" dirty="0"/>
              <a:t>PTFE Bearing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85B7F4-C333-B297-6ACA-F1B972B53D8A}"/>
              </a:ext>
            </a:extLst>
          </p:cNvPr>
          <p:cNvSpPr txBox="1"/>
          <p:nvPr/>
        </p:nvSpPr>
        <p:spPr>
          <a:xfrm>
            <a:off x="-52242" y="4953670"/>
            <a:ext cx="1455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200" b="1" dirty="0">
                <a:latin typeface="Arial"/>
              </a:rPr>
              <a:t>New design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BBF4D0-761D-4A89-947A-26E35C7CBC25}"/>
              </a:ext>
            </a:extLst>
          </p:cNvPr>
          <p:cNvSpPr txBox="1"/>
          <p:nvPr/>
        </p:nvSpPr>
        <p:spPr>
          <a:xfrm>
            <a:off x="1783045" y="5088420"/>
            <a:ext cx="624762" cy="2308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r">
              <a:spcAft>
                <a:spcPts val="2400"/>
              </a:spcAft>
              <a:buClr>
                <a:schemeClr val="tx2"/>
              </a:buClr>
            </a:pPr>
            <a:r>
              <a:rPr lang="en-GB" sz="900" dirty="0"/>
              <a:t>‘O’ Ring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CCD01A-3616-4705-BBE8-9D55E8136794}"/>
              </a:ext>
            </a:extLst>
          </p:cNvPr>
          <p:cNvSpPr txBox="1"/>
          <p:nvPr/>
        </p:nvSpPr>
        <p:spPr>
          <a:xfrm>
            <a:off x="1203928" y="5394856"/>
            <a:ext cx="120387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400"/>
              </a:spcAft>
              <a:buClr>
                <a:schemeClr val="tx2"/>
              </a:buClr>
            </a:pPr>
            <a:r>
              <a:rPr lang="en-GB" sz="900" dirty="0"/>
              <a:t>Thrust Bearing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2C8EE3-1BD9-48DE-B110-AE4EDD329CAC}"/>
              </a:ext>
            </a:extLst>
          </p:cNvPr>
          <p:cNvSpPr txBox="1"/>
          <p:nvPr/>
        </p:nvSpPr>
        <p:spPr>
          <a:xfrm>
            <a:off x="4356961" y="5127893"/>
            <a:ext cx="108994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GB" sz="900" dirty="0"/>
              <a:t>‘O’ Ring Retainer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D9EBF9-DD25-47A0-B3D1-8A22D7F8434F}"/>
              </a:ext>
            </a:extLst>
          </p:cNvPr>
          <p:cNvSpPr txBox="1"/>
          <p:nvPr/>
        </p:nvSpPr>
        <p:spPr>
          <a:xfrm>
            <a:off x="4398428" y="4883038"/>
            <a:ext cx="120387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GB" sz="900" dirty="0"/>
              <a:t>Graphite Packing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244137-986E-43FC-BFBB-A6734811A2B2}"/>
              </a:ext>
            </a:extLst>
          </p:cNvPr>
          <p:cNvSpPr txBox="1"/>
          <p:nvPr/>
        </p:nvSpPr>
        <p:spPr>
          <a:xfrm>
            <a:off x="6890622" y="1930981"/>
            <a:ext cx="113083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GB" sz="900" dirty="0"/>
              <a:t>Graphite Packing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5C0C3D-2E30-4868-95D6-05B9E3BFC8B2}"/>
              </a:ext>
            </a:extLst>
          </p:cNvPr>
          <p:cNvSpPr txBox="1"/>
          <p:nvPr/>
        </p:nvSpPr>
        <p:spPr>
          <a:xfrm>
            <a:off x="9472022" y="1815565"/>
            <a:ext cx="81414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GB" sz="900" dirty="0"/>
              <a:t>Metal Gland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21687C8-A378-4345-8F12-A1E97086ACFE}"/>
              </a:ext>
            </a:extLst>
          </p:cNvPr>
          <p:cNvSpPr txBox="1"/>
          <p:nvPr/>
        </p:nvSpPr>
        <p:spPr>
          <a:xfrm>
            <a:off x="9955161" y="4857588"/>
            <a:ext cx="662008" cy="2308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GB" sz="900" dirty="0"/>
              <a:t>‘O’ Ring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DB9F3E-D679-4AEB-A461-1FA8555EDA16}"/>
              </a:ext>
            </a:extLst>
          </p:cNvPr>
          <p:cNvSpPr txBox="1"/>
          <p:nvPr/>
        </p:nvSpPr>
        <p:spPr>
          <a:xfrm>
            <a:off x="6842529" y="3863274"/>
            <a:ext cx="1227019" cy="2308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  <a:buClr>
                <a:schemeClr val="tx2"/>
              </a:buClr>
            </a:pPr>
            <a:r>
              <a:rPr lang="en-GB" sz="900" dirty="0"/>
              <a:t>Belleville Washers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3D3B78-9035-4E5E-9663-3FC9FB080A2D}"/>
              </a:ext>
            </a:extLst>
          </p:cNvPr>
          <p:cNvSpPr txBox="1"/>
          <p:nvPr/>
        </p:nvSpPr>
        <p:spPr>
          <a:xfrm>
            <a:off x="6784486" y="4112008"/>
            <a:ext cx="957700" cy="2308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r">
              <a:spcAft>
                <a:spcPts val="2400"/>
              </a:spcAft>
              <a:buClr>
                <a:schemeClr val="tx2"/>
              </a:buClr>
            </a:pPr>
            <a:r>
              <a:rPr lang="en-GB" sz="900" dirty="0"/>
              <a:t>PTFE Bearing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59304D-D489-455C-BFDC-E7CFDCC25777}"/>
              </a:ext>
            </a:extLst>
          </p:cNvPr>
          <p:cNvSpPr txBox="1"/>
          <p:nvPr/>
        </p:nvSpPr>
        <p:spPr>
          <a:xfrm>
            <a:off x="9988096" y="4516478"/>
            <a:ext cx="120387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GB" sz="900" dirty="0"/>
              <a:t>Graphite Packing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E5BE17-2DF8-4A79-B72E-FA9277097706}"/>
              </a:ext>
            </a:extLst>
          </p:cNvPr>
          <p:cNvSpPr txBox="1"/>
          <p:nvPr/>
        </p:nvSpPr>
        <p:spPr>
          <a:xfrm>
            <a:off x="9860444" y="3935723"/>
            <a:ext cx="81414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GB" sz="900" dirty="0"/>
              <a:t>Metal Gland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EA88BE-F77F-4A43-8BD8-DED16BED2A6A}"/>
              </a:ext>
            </a:extLst>
          </p:cNvPr>
          <p:cNvSpPr txBox="1"/>
          <p:nvPr/>
        </p:nvSpPr>
        <p:spPr>
          <a:xfrm>
            <a:off x="6595965" y="5308595"/>
            <a:ext cx="120387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400"/>
              </a:spcAft>
              <a:buClr>
                <a:schemeClr val="tx2"/>
              </a:buClr>
            </a:pPr>
            <a:r>
              <a:rPr lang="en-GB" sz="900" dirty="0"/>
              <a:t>Thrust Bearing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001C39-4A02-4789-A73C-9E1D2F2ED511}"/>
              </a:ext>
            </a:extLst>
          </p:cNvPr>
          <p:cNvSpPr txBox="1"/>
          <p:nvPr/>
        </p:nvSpPr>
        <p:spPr>
          <a:xfrm>
            <a:off x="6551648" y="4538962"/>
            <a:ext cx="120387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400"/>
              </a:spcAft>
              <a:buClr>
                <a:schemeClr val="tx2"/>
              </a:buClr>
            </a:pPr>
            <a:r>
              <a:rPr lang="en-GB" sz="900" dirty="0"/>
              <a:t>Stem Location Ring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385939-EE39-40F9-8863-122960459532}"/>
              </a:ext>
            </a:extLst>
          </p:cNvPr>
          <p:cNvSpPr txBox="1"/>
          <p:nvPr/>
        </p:nvSpPr>
        <p:spPr>
          <a:xfrm>
            <a:off x="9470708" y="2439258"/>
            <a:ext cx="120387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400"/>
              </a:spcAft>
              <a:buClr>
                <a:schemeClr val="tx2"/>
              </a:buClr>
            </a:pPr>
            <a:r>
              <a:rPr lang="en-GB" sz="900" dirty="0"/>
              <a:t>Stem Location Ring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1BED2B-E98E-4C0D-BA8A-AE0BA55E3198}"/>
              </a:ext>
            </a:extLst>
          </p:cNvPr>
          <p:cNvSpPr txBox="1"/>
          <p:nvPr/>
        </p:nvSpPr>
        <p:spPr>
          <a:xfrm>
            <a:off x="9591331" y="3041486"/>
            <a:ext cx="120387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GB" sz="900" dirty="0"/>
              <a:t>Thrust Bearing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A07D6BC-EDCF-45A5-8739-B0167C4F0F9C}"/>
              </a:ext>
            </a:extLst>
          </p:cNvPr>
          <p:cNvSpPr txBox="1"/>
          <p:nvPr/>
        </p:nvSpPr>
        <p:spPr>
          <a:xfrm>
            <a:off x="6942632" y="2669446"/>
            <a:ext cx="962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2400"/>
              </a:spcAft>
              <a:buClr>
                <a:schemeClr val="tx2"/>
              </a:buClr>
            </a:pPr>
            <a:r>
              <a:rPr lang="en-GB" sz="900" dirty="0"/>
              <a:t>Secondary Stem Seal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4FCBA5-F410-491E-8E4B-B8AD5B6ED4AF}"/>
              </a:ext>
            </a:extLst>
          </p:cNvPr>
          <p:cNvSpPr txBox="1"/>
          <p:nvPr/>
        </p:nvSpPr>
        <p:spPr>
          <a:xfrm>
            <a:off x="-1114103" y="1093251"/>
            <a:ext cx="408171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rgbClr val="00B050"/>
                </a:solidFill>
              </a:rPr>
              <a:t>Green highlights new features</a:t>
            </a:r>
            <a:endParaRPr lang="en-US" sz="1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419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258C9-5E67-46E6-AD25-1155351A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7E49D-364B-4C3E-A9BF-27E6A29023E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5BFE9-DDF1-4EB3-BD45-E98D9502A00C}"/>
              </a:ext>
            </a:extLst>
          </p:cNvPr>
          <p:cNvSpPr txBox="1"/>
          <p:nvPr/>
        </p:nvSpPr>
        <p:spPr>
          <a:xfrm>
            <a:off x="5038471" y="2205149"/>
            <a:ext cx="211505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Lorem Ipsum is simply dummy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964AC1-1238-C129-6420-C44F1C202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093" y="454328"/>
            <a:ext cx="9135814" cy="5827965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BAFBE380-317A-D7CD-A0BA-3F784D1E1C1F}"/>
              </a:ext>
            </a:extLst>
          </p:cNvPr>
          <p:cNvSpPr txBox="1">
            <a:spLocks/>
          </p:cNvSpPr>
          <p:nvPr/>
        </p:nvSpPr>
        <p:spPr>
          <a:xfrm>
            <a:off x="2010615" y="84996"/>
            <a:ext cx="9975850" cy="3693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r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/>
              </a:rPr>
              <a:t>Worcester </a:t>
            </a:r>
            <a:r>
              <a:rPr lang="en-US" u="sng" dirty="0">
                <a:solidFill>
                  <a:srgbClr val="FF0000"/>
                </a:solidFill>
                <a:latin typeface="Arial" panose="020B0604020202020204"/>
              </a:rPr>
              <a:t>51/52</a:t>
            </a:r>
            <a:r>
              <a:rPr lang="en-US" u="sng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/>
              </a:rPr>
              <a:t> P/T Chart 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AFC0F5-E1D1-2570-C723-47445F0EA2D3}"/>
              </a:ext>
            </a:extLst>
          </p:cNvPr>
          <p:cNvSpPr txBox="1"/>
          <p:nvPr/>
        </p:nvSpPr>
        <p:spPr>
          <a:xfrm>
            <a:off x="3159138" y="6282293"/>
            <a:ext cx="5873724" cy="2616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spcAft>
                <a:spcPts val="2400"/>
              </a:spcAft>
              <a:buClr>
                <a:schemeClr val="tx2"/>
              </a:buClr>
            </a:pPr>
            <a:r>
              <a:rPr lang="en-US" sz="1100" dirty="0">
                <a:solidFill>
                  <a:schemeClr val="bg1"/>
                </a:solidFill>
              </a:rPr>
              <a:t>Group 1.2 represents dual certified LCB/LCC and WCB/WCC | Group 2.2 represents CF8M</a:t>
            </a:r>
          </a:p>
        </p:txBody>
      </p:sp>
    </p:spTree>
    <p:extLst>
      <p:ext uri="{BB962C8B-B14F-4D97-AF65-F5344CB8AC3E}">
        <p14:creationId xmlns:p14="http://schemas.microsoft.com/office/powerpoint/2010/main" val="22033166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Flowserve_Master_2016">
  <a:themeElements>
    <a:clrScheme name="Flowserv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5E2"/>
      </a:accent1>
      <a:accent2>
        <a:srgbClr val="FF671F"/>
      </a:accent2>
      <a:accent3>
        <a:srgbClr val="84BD00"/>
      </a:accent3>
      <a:accent4>
        <a:srgbClr val="004777"/>
      </a:accent4>
      <a:accent5>
        <a:srgbClr val="006057"/>
      </a:accent5>
      <a:accent6>
        <a:srgbClr val="66253C"/>
      </a:accent6>
      <a:hlink>
        <a:srgbClr val="E2231A"/>
      </a:hlink>
      <a:folHlink>
        <a:srgbClr val="5E575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38328" indent="-338328">
          <a:spcAft>
            <a:spcPts val="2400"/>
          </a:spcAft>
          <a:buClr>
            <a:schemeClr val="tx2"/>
          </a:buClr>
          <a:buFont typeface="Arial"/>
          <a:buChar char="•"/>
          <a:defRPr dirty="0" smtClean="0">
            <a:solidFill>
              <a:srgbClr val="90847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Flowmaster_2015">
  <a:themeElements>
    <a:clrScheme name="Flowserve_2015">
      <a:dk1>
        <a:srgbClr val="000000"/>
      </a:dk1>
      <a:lt1>
        <a:sysClr val="window" lastClr="FFFFFF"/>
      </a:lt1>
      <a:dk2>
        <a:srgbClr val="FF0000"/>
      </a:dk2>
      <a:lt2>
        <a:srgbClr val="E7E6E6"/>
      </a:lt2>
      <a:accent1>
        <a:srgbClr val="24887E"/>
      </a:accent1>
      <a:accent2>
        <a:srgbClr val="908474"/>
      </a:accent2>
      <a:accent3>
        <a:srgbClr val="0962B3"/>
      </a:accent3>
      <a:accent4>
        <a:srgbClr val="FFCD3F"/>
      </a:accent4>
      <a:accent5>
        <a:srgbClr val="927800"/>
      </a:accent5>
      <a:accent6>
        <a:srgbClr val="402B70"/>
      </a:accent6>
      <a:hlink>
        <a:srgbClr val="0960B3"/>
      </a:hlink>
      <a:folHlink>
        <a:srgbClr val="24887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38328" indent="-338328">
          <a:spcAft>
            <a:spcPts val="2400"/>
          </a:spcAft>
          <a:buClr>
            <a:schemeClr val="tx2"/>
          </a:buClr>
          <a:buFont typeface="Arial"/>
          <a:buChar char="•"/>
          <a:defRPr dirty="0" smtClean="0">
            <a:solidFill>
              <a:srgbClr val="90847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Flowserve_Master_2016">
  <a:themeElements>
    <a:clrScheme name="2017 Flowserve Corporate Colors">
      <a:dk1>
        <a:srgbClr val="000000"/>
      </a:dk1>
      <a:lt1>
        <a:sysClr val="window" lastClr="FFFFFF"/>
      </a:lt1>
      <a:dk2>
        <a:srgbClr val="FF0000"/>
      </a:dk2>
      <a:lt2>
        <a:srgbClr val="E7E6E6"/>
      </a:lt2>
      <a:accent1>
        <a:srgbClr val="004777"/>
      </a:accent1>
      <a:accent2>
        <a:srgbClr val="006057"/>
      </a:accent2>
      <a:accent3>
        <a:srgbClr val="66253C"/>
      </a:accent3>
      <a:accent4>
        <a:srgbClr val="00B5E2"/>
      </a:accent4>
      <a:accent5>
        <a:srgbClr val="84BD00"/>
      </a:accent5>
      <a:accent6>
        <a:srgbClr val="FF671F"/>
      </a:accent6>
      <a:hlink>
        <a:srgbClr val="00B5E2"/>
      </a:hlink>
      <a:folHlink>
        <a:srgbClr val="00477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38328" indent="-338328">
          <a:spcAft>
            <a:spcPts val="2400"/>
          </a:spcAft>
          <a:buClr>
            <a:schemeClr val="tx2"/>
          </a:buClr>
          <a:buFont typeface="Arial"/>
          <a:buChar char="•"/>
          <a:defRPr dirty="0" smtClean="0">
            <a:solidFill>
              <a:srgbClr val="90847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Flowserve_Master_2016">
  <a:themeElements>
    <a:clrScheme name="Flowserv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5E2"/>
      </a:accent1>
      <a:accent2>
        <a:srgbClr val="FF671F"/>
      </a:accent2>
      <a:accent3>
        <a:srgbClr val="84BD00"/>
      </a:accent3>
      <a:accent4>
        <a:srgbClr val="004777"/>
      </a:accent4>
      <a:accent5>
        <a:srgbClr val="006057"/>
      </a:accent5>
      <a:accent6>
        <a:srgbClr val="66253C"/>
      </a:accent6>
      <a:hlink>
        <a:srgbClr val="E2231A"/>
      </a:hlink>
      <a:folHlink>
        <a:srgbClr val="5E575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38328" indent="-338328">
          <a:spcAft>
            <a:spcPts val="2400"/>
          </a:spcAft>
          <a:buClr>
            <a:schemeClr val="tx2"/>
          </a:buClr>
          <a:buFont typeface="Arial"/>
          <a:buChar char="•"/>
          <a:defRPr dirty="0" smtClean="0">
            <a:solidFill>
              <a:srgbClr val="90847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lowserve_Master_2016">
  <a:themeElements>
    <a:clrScheme name="2017 Flowserve Corporate Colors">
      <a:dk1>
        <a:srgbClr val="000000"/>
      </a:dk1>
      <a:lt1>
        <a:sysClr val="window" lastClr="FFFFFF"/>
      </a:lt1>
      <a:dk2>
        <a:srgbClr val="FF0000"/>
      </a:dk2>
      <a:lt2>
        <a:srgbClr val="E7E6E6"/>
      </a:lt2>
      <a:accent1>
        <a:srgbClr val="004777"/>
      </a:accent1>
      <a:accent2>
        <a:srgbClr val="006057"/>
      </a:accent2>
      <a:accent3>
        <a:srgbClr val="66253C"/>
      </a:accent3>
      <a:accent4>
        <a:srgbClr val="00B5E2"/>
      </a:accent4>
      <a:accent5>
        <a:srgbClr val="84BD00"/>
      </a:accent5>
      <a:accent6>
        <a:srgbClr val="FF671F"/>
      </a:accent6>
      <a:hlink>
        <a:srgbClr val="00B5E2"/>
      </a:hlink>
      <a:folHlink>
        <a:srgbClr val="00477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38328" indent="-338328">
          <a:spcAft>
            <a:spcPts val="2400"/>
          </a:spcAft>
          <a:buClr>
            <a:schemeClr val="tx2"/>
          </a:buClr>
          <a:buFont typeface="Arial"/>
          <a:buChar char="•"/>
          <a:defRPr dirty="0" smtClean="0">
            <a:solidFill>
              <a:srgbClr val="90847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022 Theme">
  <a:themeElements>
    <a:clrScheme name="Flowserv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5E2"/>
      </a:accent1>
      <a:accent2>
        <a:srgbClr val="FF671F"/>
      </a:accent2>
      <a:accent3>
        <a:srgbClr val="84BD00"/>
      </a:accent3>
      <a:accent4>
        <a:srgbClr val="004777"/>
      </a:accent4>
      <a:accent5>
        <a:srgbClr val="006057"/>
      </a:accent5>
      <a:accent6>
        <a:srgbClr val="66253C"/>
      </a:accent6>
      <a:hlink>
        <a:srgbClr val="E2231A"/>
      </a:hlink>
      <a:folHlink>
        <a:srgbClr val="5E575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38328" indent="-338328">
          <a:spcAft>
            <a:spcPts val="2400"/>
          </a:spcAft>
          <a:buClr>
            <a:schemeClr val="tx2"/>
          </a:buClr>
          <a:buFont typeface="Arial"/>
          <a:buChar char="•"/>
          <a:defRPr dirty="0" smtClean="0">
            <a:solidFill>
              <a:srgbClr val="90847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2 Theme" id="{01FC65A7-457F-42A7-9DC5-8A4CF6CFFA9B}" vid="{15DF83FD-B55F-407D-AEF0-0631BC0A6054}"/>
    </a:ext>
  </a:extLst>
</a:theme>
</file>

<file path=ppt/theme/theme4.xml><?xml version="1.0" encoding="utf-8"?>
<a:theme xmlns:a="http://schemas.openxmlformats.org/drawingml/2006/main" name="2_Flowserve_Master_2016">
  <a:themeElements>
    <a:clrScheme name="2017 Flowserve Corporate Colors">
      <a:dk1>
        <a:srgbClr val="000000"/>
      </a:dk1>
      <a:lt1>
        <a:sysClr val="window" lastClr="FFFFFF"/>
      </a:lt1>
      <a:dk2>
        <a:srgbClr val="FF0000"/>
      </a:dk2>
      <a:lt2>
        <a:srgbClr val="E7E6E6"/>
      </a:lt2>
      <a:accent1>
        <a:srgbClr val="004777"/>
      </a:accent1>
      <a:accent2>
        <a:srgbClr val="006057"/>
      </a:accent2>
      <a:accent3>
        <a:srgbClr val="66253C"/>
      </a:accent3>
      <a:accent4>
        <a:srgbClr val="00B5E2"/>
      </a:accent4>
      <a:accent5>
        <a:srgbClr val="84BD00"/>
      </a:accent5>
      <a:accent6>
        <a:srgbClr val="FF671F"/>
      </a:accent6>
      <a:hlink>
        <a:srgbClr val="00B5E2"/>
      </a:hlink>
      <a:folHlink>
        <a:srgbClr val="00477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38328" indent="-338328">
          <a:spcAft>
            <a:spcPts val="2400"/>
          </a:spcAft>
          <a:buClr>
            <a:schemeClr val="tx2"/>
          </a:buClr>
          <a:buFont typeface="Arial"/>
          <a:buChar char="•"/>
          <a:defRPr dirty="0" smtClean="0">
            <a:solidFill>
              <a:srgbClr val="90847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R_Parent_Layout_2022">
  <a:themeElements>
    <a:clrScheme name="Flowserve">
      <a:dk1>
        <a:srgbClr val="000000"/>
      </a:dk1>
      <a:lt1>
        <a:srgbClr val="FFFFFF"/>
      </a:lt1>
      <a:dk2>
        <a:srgbClr val="E2231A"/>
      </a:dk2>
      <a:lt2>
        <a:srgbClr val="E7E6E6"/>
      </a:lt2>
      <a:accent1>
        <a:srgbClr val="004777"/>
      </a:accent1>
      <a:accent2>
        <a:srgbClr val="006057"/>
      </a:accent2>
      <a:accent3>
        <a:srgbClr val="66253C"/>
      </a:accent3>
      <a:accent4>
        <a:srgbClr val="00B5E2"/>
      </a:accent4>
      <a:accent5>
        <a:srgbClr val="84BD00"/>
      </a:accent5>
      <a:accent6>
        <a:srgbClr val="FF671F"/>
      </a:accent6>
      <a:hlink>
        <a:srgbClr val="00B5E2"/>
      </a:hlink>
      <a:folHlink>
        <a:srgbClr val="00477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38328" indent="-338328">
          <a:spcAft>
            <a:spcPts val="2400"/>
          </a:spcAft>
          <a:buClr>
            <a:schemeClr val="tx2"/>
          </a:buClr>
          <a:buFont typeface="Arial"/>
          <a:buChar char="•"/>
          <a:defRPr dirty="0" smtClean="0">
            <a:solidFill>
              <a:srgbClr val="90847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Flowserve_Master_2016">
  <a:themeElements>
    <a:clrScheme name="2017 Flowserve Corporate Colors">
      <a:dk1>
        <a:srgbClr val="000000"/>
      </a:dk1>
      <a:lt1>
        <a:sysClr val="window" lastClr="FFFFFF"/>
      </a:lt1>
      <a:dk2>
        <a:srgbClr val="FF0000"/>
      </a:dk2>
      <a:lt2>
        <a:srgbClr val="E7E6E6"/>
      </a:lt2>
      <a:accent1>
        <a:srgbClr val="004777"/>
      </a:accent1>
      <a:accent2>
        <a:srgbClr val="006057"/>
      </a:accent2>
      <a:accent3>
        <a:srgbClr val="66253C"/>
      </a:accent3>
      <a:accent4>
        <a:srgbClr val="00B5E2"/>
      </a:accent4>
      <a:accent5>
        <a:srgbClr val="84BD00"/>
      </a:accent5>
      <a:accent6>
        <a:srgbClr val="FF671F"/>
      </a:accent6>
      <a:hlink>
        <a:srgbClr val="00B5E2"/>
      </a:hlink>
      <a:folHlink>
        <a:srgbClr val="00477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38328" indent="-338328">
          <a:spcAft>
            <a:spcPts val="2400"/>
          </a:spcAft>
          <a:buClr>
            <a:schemeClr val="tx2"/>
          </a:buClr>
          <a:buFont typeface="Arial"/>
          <a:buChar char="•"/>
          <a:defRPr dirty="0" smtClean="0">
            <a:solidFill>
              <a:srgbClr val="90847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Flowserve_Master_2016">
  <a:themeElements>
    <a:clrScheme name="2017 Flowserve Corporate Colors">
      <a:dk1>
        <a:srgbClr val="000000"/>
      </a:dk1>
      <a:lt1>
        <a:sysClr val="window" lastClr="FFFFFF"/>
      </a:lt1>
      <a:dk2>
        <a:srgbClr val="FF0000"/>
      </a:dk2>
      <a:lt2>
        <a:srgbClr val="E7E6E6"/>
      </a:lt2>
      <a:accent1>
        <a:srgbClr val="004777"/>
      </a:accent1>
      <a:accent2>
        <a:srgbClr val="006057"/>
      </a:accent2>
      <a:accent3>
        <a:srgbClr val="66253C"/>
      </a:accent3>
      <a:accent4>
        <a:srgbClr val="00B5E2"/>
      </a:accent4>
      <a:accent5>
        <a:srgbClr val="84BD00"/>
      </a:accent5>
      <a:accent6>
        <a:srgbClr val="FF671F"/>
      </a:accent6>
      <a:hlink>
        <a:srgbClr val="00B5E2"/>
      </a:hlink>
      <a:folHlink>
        <a:srgbClr val="00477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38328" indent="-338328">
          <a:spcAft>
            <a:spcPts val="2400"/>
          </a:spcAft>
          <a:buClr>
            <a:schemeClr val="tx2"/>
          </a:buClr>
          <a:buFont typeface="Arial"/>
          <a:buChar char="•"/>
          <a:defRPr dirty="0" smtClean="0">
            <a:solidFill>
              <a:srgbClr val="90847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Flowserve_Master_2016">
  <a:themeElements>
    <a:clrScheme name="2017 Flowserve Corporate Colors">
      <a:dk1>
        <a:srgbClr val="000000"/>
      </a:dk1>
      <a:lt1>
        <a:sysClr val="window" lastClr="FFFFFF"/>
      </a:lt1>
      <a:dk2>
        <a:srgbClr val="FF0000"/>
      </a:dk2>
      <a:lt2>
        <a:srgbClr val="E7E6E6"/>
      </a:lt2>
      <a:accent1>
        <a:srgbClr val="004777"/>
      </a:accent1>
      <a:accent2>
        <a:srgbClr val="006057"/>
      </a:accent2>
      <a:accent3>
        <a:srgbClr val="66253C"/>
      </a:accent3>
      <a:accent4>
        <a:srgbClr val="00B5E2"/>
      </a:accent4>
      <a:accent5>
        <a:srgbClr val="84BD00"/>
      </a:accent5>
      <a:accent6>
        <a:srgbClr val="FF671F"/>
      </a:accent6>
      <a:hlink>
        <a:srgbClr val="00B5E2"/>
      </a:hlink>
      <a:folHlink>
        <a:srgbClr val="00477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38328" indent="-338328">
          <a:spcAft>
            <a:spcPts val="2400"/>
          </a:spcAft>
          <a:buClr>
            <a:schemeClr val="tx2"/>
          </a:buClr>
          <a:buFont typeface="Arial"/>
          <a:buChar char="•"/>
          <a:defRPr dirty="0" smtClean="0">
            <a:solidFill>
              <a:srgbClr val="90847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LS_Begala_Template_2021.potx" id="{D17409B1-2D95-49E9-86FE-A42FEC7F0069}" vid="{078FD540-4392-4B56-9524-66671DEEAFB5}"/>
    </a:ext>
  </a:extLst>
</a:theme>
</file>

<file path=ppt/theme/theme9.xml><?xml version="1.0" encoding="utf-8"?>
<a:theme xmlns:a="http://schemas.openxmlformats.org/drawingml/2006/main" name="7_Flowserve_Master_2016">
  <a:themeElements>
    <a:clrScheme name="Flowserv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5E2"/>
      </a:accent1>
      <a:accent2>
        <a:srgbClr val="FF671F"/>
      </a:accent2>
      <a:accent3>
        <a:srgbClr val="84BD00"/>
      </a:accent3>
      <a:accent4>
        <a:srgbClr val="004777"/>
      </a:accent4>
      <a:accent5>
        <a:srgbClr val="006057"/>
      </a:accent5>
      <a:accent6>
        <a:srgbClr val="66253C"/>
      </a:accent6>
      <a:hlink>
        <a:srgbClr val="E2231A"/>
      </a:hlink>
      <a:folHlink>
        <a:srgbClr val="5E575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338328" indent="-338328">
          <a:spcAft>
            <a:spcPts val="2400"/>
          </a:spcAft>
          <a:buClr>
            <a:schemeClr val="tx2"/>
          </a:buClr>
          <a:buFont typeface="Arial"/>
          <a:buChar char="•"/>
          <a:defRPr dirty="0" smtClean="0">
            <a:solidFill>
              <a:srgbClr val="90847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D00F7D4601404D964CE23CCBBE0511" ma:contentTypeVersion="7" ma:contentTypeDescription="Create a new document." ma:contentTypeScope="" ma:versionID="7cf72a1be1781ebd3cef14989331e929">
  <xsd:schema xmlns:xsd="http://www.w3.org/2001/XMLSchema" xmlns:xs="http://www.w3.org/2001/XMLSchema" xmlns:p="http://schemas.microsoft.com/office/2006/metadata/properties" xmlns:ns2="b02fa370-f591-4f89-a575-58b27152c86d" xmlns:ns3="9d03e1d5-cc3a-4927-9330-8513c0579075" targetNamespace="http://schemas.microsoft.com/office/2006/metadata/properties" ma:root="true" ma:fieldsID="8d9b88b08666596cafa91d6871866b86" ns2:_="" ns3:_="">
    <xsd:import namespace="b02fa370-f591-4f89-a575-58b27152c86d"/>
    <xsd:import namespace="9d03e1d5-cc3a-4927-9330-8513c05790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2fa370-f591-4f89-a575-58b27152c8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28203f4-2a25-4a3d-a7f5-49c5f81168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3e1d5-cc3a-4927-9330-8513c057907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64272d1-4d11-4a13-a9ab-952d4de5340c}" ma:internalName="TaxCatchAll" ma:showField="CatchAllData" ma:web="9d03e1d5-cc3a-4927-9330-8513c05790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02fa370-f591-4f89-a575-58b27152c86d">
      <Terms xmlns="http://schemas.microsoft.com/office/infopath/2007/PartnerControls"/>
    </lcf76f155ced4ddcb4097134ff3c332f>
    <TaxCatchAll xmlns="9d03e1d5-cc3a-4927-9330-8513c0579075" xsi:nil="true"/>
  </documentManagement>
</p:properties>
</file>

<file path=customXml/itemProps1.xml><?xml version="1.0" encoding="utf-8"?>
<ds:datastoreItem xmlns:ds="http://schemas.openxmlformats.org/officeDocument/2006/customXml" ds:itemID="{2D6CA80A-E9D3-49D9-871D-244EA914089D}">
  <ds:schemaRefs>
    <ds:schemaRef ds:uri="9d03e1d5-cc3a-4927-9330-8513c0579075"/>
    <ds:schemaRef ds:uri="b02fa370-f591-4f89-a575-58b27152c86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CD9E12D-B50F-4E77-824B-AD9C39BDDA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A9492F-FB33-41B6-A0E3-44C5A09AD643}">
  <ds:schemaRefs>
    <ds:schemaRef ds:uri="9d03e1d5-cc3a-4927-9330-8513c0579075"/>
    <ds:schemaRef ds:uri="b02fa370-f591-4f89-a575-58b27152c86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48166</TotalTime>
  <Words>1297</Words>
  <Application>Microsoft Office PowerPoint</Application>
  <PresentationFormat>Widescreen</PresentationFormat>
  <Paragraphs>229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Arial</vt:lpstr>
      <vt:lpstr>Arial </vt:lpstr>
      <vt:lpstr>Arial Black</vt:lpstr>
      <vt:lpstr>Calibri</vt:lpstr>
      <vt:lpstr>Calibri Light</vt:lpstr>
      <vt:lpstr>Courier New</vt:lpstr>
      <vt:lpstr>Lucida Grande</vt:lpstr>
      <vt:lpstr>1_Flowserve_Master_2016</vt:lpstr>
      <vt:lpstr>Flowserve_Master_2016</vt:lpstr>
      <vt:lpstr>2022 Theme</vt:lpstr>
      <vt:lpstr>2_Flowserve_Master_2016</vt:lpstr>
      <vt:lpstr>SR_Parent_Layout_2022</vt:lpstr>
      <vt:lpstr>3_Flowserve_Master_2016</vt:lpstr>
      <vt:lpstr>4_Flowserve_Master_2016</vt:lpstr>
      <vt:lpstr>5_Flowserve_Master_2016</vt:lpstr>
      <vt:lpstr>7_Flowserve_Master_2016</vt:lpstr>
      <vt:lpstr>2_Flowmaster_2015</vt:lpstr>
      <vt:lpstr>6_Flowserve_Master_2016</vt:lpstr>
      <vt:lpstr>8_Flowserve_Master_2016</vt:lpstr>
      <vt:lpstr>think-cell Slide</vt:lpstr>
      <vt:lpstr>PowerPoint Presentation</vt:lpstr>
      <vt:lpstr>Flowserve at a Glance</vt:lpstr>
      <vt:lpstr>Global Reach and Local Presence</vt:lpstr>
      <vt:lpstr>PowerPoint Presentation</vt:lpstr>
      <vt:lpstr>Worcester 51/52 Features and Benefits</vt:lpstr>
      <vt:lpstr>Worcester 51/52 Features and Benefits</vt:lpstr>
      <vt:lpstr>Worcester 51/52 Features and Benefits</vt:lpstr>
      <vt:lpstr>PowerPoint Presentation</vt:lpstr>
      <vt:lpstr>PowerPoint Presentation</vt:lpstr>
      <vt:lpstr>PowerPoint Presentation</vt:lpstr>
      <vt:lpstr>Worcester 51/52 Technical Details </vt:lpstr>
      <vt:lpstr>Worcester 51/52 Materials </vt:lpstr>
      <vt:lpstr>Worcester 51/52 Materials </vt:lpstr>
      <vt:lpstr>Worcester 51/52 Torques and MAST </vt:lpstr>
      <vt:lpstr>Worcester 51/52 FMK Models </vt:lpstr>
      <vt:lpstr>Worcester 51/52 Updated Product Coding </vt:lpstr>
      <vt:lpstr>Worcester 51/52 Site Manufacturing and Availability </vt:lpstr>
      <vt:lpstr>Worcester 51/52 Applications / Industries  </vt:lpstr>
      <vt:lpstr>PowerPoint Presentation</vt:lpstr>
      <vt:lpstr>Worcester 51/52 Support Contacts </vt:lpstr>
    </vt:vector>
  </TitlesOfParts>
  <Manager>kaskari@flowserve.com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 Flowserve Presentation Template</dc:title>
  <dc:creator>VTran@flowserve.com;KAskari@flowserve.com</dc:creator>
  <cp:lastModifiedBy>Howard, James</cp:lastModifiedBy>
  <cp:revision>283</cp:revision>
  <cp:lastPrinted>2017-03-22T22:20:38Z</cp:lastPrinted>
  <dcterms:created xsi:type="dcterms:W3CDTF">2015-12-24T14:21:00Z</dcterms:created>
  <dcterms:modified xsi:type="dcterms:W3CDTF">2023-03-14T10:33:20Z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0x010100BBD00F7D4601404D964CE23CCBBE0511</vt:lpwstr>
  </property>
  <property fmtid="{D5CDD505-2E9C-101B-9397-08002B2CF9AE}" pid="3" name="MediaServiceImageTags">
    <vt:lpwstr/>
  </property>
</Properties>
</file>